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64"/>
  </p:notesMasterIdLst>
  <p:sldIdLst>
    <p:sldId id="321" r:id="rId2"/>
    <p:sldId id="322" r:id="rId3"/>
    <p:sldId id="325" r:id="rId4"/>
    <p:sldId id="326" r:id="rId5"/>
    <p:sldId id="347" r:id="rId6"/>
    <p:sldId id="349" r:id="rId7"/>
    <p:sldId id="348" r:id="rId8"/>
    <p:sldId id="350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6" r:id="rId17"/>
    <p:sldId id="337" r:id="rId18"/>
    <p:sldId id="357" r:id="rId19"/>
    <p:sldId id="342" r:id="rId20"/>
    <p:sldId id="343" r:id="rId21"/>
    <p:sldId id="344" r:id="rId22"/>
    <p:sldId id="345" r:id="rId23"/>
    <p:sldId id="346" r:id="rId24"/>
    <p:sldId id="323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324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51" r:id="rId54"/>
    <p:sldId id="316" r:id="rId55"/>
    <p:sldId id="317" r:id="rId56"/>
    <p:sldId id="318" r:id="rId57"/>
    <p:sldId id="319" r:id="rId58"/>
    <p:sldId id="353" r:id="rId59"/>
    <p:sldId id="354" r:id="rId60"/>
    <p:sldId id="355" r:id="rId61"/>
    <p:sldId id="356" r:id="rId62"/>
    <p:sldId id="320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9999"/>
    <a:srgbClr val="3366FF"/>
    <a:srgbClr val="F20808"/>
    <a:srgbClr val="FCA6A6"/>
    <a:srgbClr val="432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94660"/>
  </p:normalViewPr>
  <p:slideViewPr>
    <p:cSldViewPr>
      <p:cViewPr>
        <p:scale>
          <a:sx n="80" d="100"/>
          <a:sy n="80" d="100"/>
        </p:scale>
        <p:origin x="-1116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2CD80-3A5D-46F7-A130-F42AB03DB700}" type="datetimeFigureOut">
              <a:rPr lang="ko-KR" altLang="en-US" smtClean="0"/>
              <a:t>2013-08-09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9FD13-F1E6-48A9-92E7-978467C10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5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81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352800"/>
            <a:ext cx="152400" cy="15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90" y="3082213"/>
            <a:ext cx="152400" cy="152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64" y="3006122"/>
            <a:ext cx="198000" cy="19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35" y="4380037"/>
            <a:ext cx="152400" cy="152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25" y="4109450"/>
            <a:ext cx="152400" cy="152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99" y="4033359"/>
            <a:ext cx="198000" cy="198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35" y="3368232"/>
            <a:ext cx="152400" cy="1524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25" y="3097645"/>
            <a:ext cx="152400" cy="152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99" y="3021554"/>
            <a:ext cx="198000" cy="198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472" y="4989637"/>
            <a:ext cx="152400" cy="1524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762" y="4719050"/>
            <a:ext cx="152400" cy="1524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536" y="4642959"/>
            <a:ext cx="198000" cy="198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08" y="3752878"/>
            <a:ext cx="152400" cy="1524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98" y="3482291"/>
            <a:ext cx="152400" cy="1524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406200"/>
            <a:ext cx="198000" cy="198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08" y="2294819"/>
            <a:ext cx="152400" cy="152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98" y="2024232"/>
            <a:ext cx="152400" cy="152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72" y="1948141"/>
            <a:ext cx="198000" cy="198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72" y="6007926"/>
            <a:ext cx="152400" cy="1524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62" y="5737339"/>
            <a:ext cx="152400" cy="1524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661248"/>
            <a:ext cx="198000" cy="198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0" y="2424310"/>
            <a:ext cx="152400" cy="1524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90" y="2153723"/>
            <a:ext cx="152400" cy="1524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64" y="2077632"/>
            <a:ext cx="198000" cy="1980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08" y="1073383"/>
            <a:ext cx="152400" cy="1524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98" y="802796"/>
            <a:ext cx="152400" cy="1524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72" y="726705"/>
            <a:ext cx="198000" cy="1980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4458824"/>
            <a:ext cx="152400" cy="1524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90" y="4188237"/>
            <a:ext cx="152400" cy="1524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4" y="4112146"/>
            <a:ext cx="198000" cy="198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80" y="6309004"/>
            <a:ext cx="152400" cy="1524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70" y="6038417"/>
            <a:ext cx="152400" cy="1524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44" y="5962326"/>
            <a:ext cx="198000" cy="198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34" y="5719219"/>
            <a:ext cx="152400" cy="1524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24" y="5448632"/>
            <a:ext cx="152400" cy="1524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98" y="5372541"/>
            <a:ext cx="198000" cy="198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8" y="837764"/>
            <a:ext cx="152400" cy="1524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72" y="719864"/>
            <a:ext cx="152400" cy="1524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72" y="491086"/>
            <a:ext cx="198000" cy="1980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61" y="1572461"/>
            <a:ext cx="152400" cy="1524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351" y="1301874"/>
            <a:ext cx="152400" cy="1524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25" y="1225783"/>
            <a:ext cx="198000" cy="198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89" y="882969"/>
            <a:ext cx="152400" cy="1524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9" y="612382"/>
            <a:ext cx="152400" cy="1524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153" y="536291"/>
            <a:ext cx="198000" cy="198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72" y="5075777"/>
            <a:ext cx="152400" cy="1524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661" y="4960714"/>
            <a:ext cx="152400" cy="1524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35" y="4884623"/>
            <a:ext cx="198000" cy="1980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87" y="2424310"/>
            <a:ext cx="152400" cy="1524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77" y="2153723"/>
            <a:ext cx="152400" cy="1524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51" y="2077632"/>
            <a:ext cx="198000" cy="19800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98" y="2835431"/>
            <a:ext cx="152400" cy="1524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472" y="2759340"/>
            <a:ext cx="198000" cy="1980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80" y="3159418"/>
            <a:ext cx="198000" cy="1980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98" y="4382624"/>
            <a:ext cx="152400" cy="15240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72" y="4306533"/>
            <a:ext cx="198000" cy="198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80" y="4706611"/>
            <a:ext cx="198000" cy="19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76" y="4082892"/>
            <a:ext cx="1056664" cy="10566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78" y="4622176"/>
            <a:ext cx="849365" cy="8493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99" y="1931306"/>
            <a:ext cx="879426" cy="879426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25" y="455877"/>
            <a:ext cx="198000" cy="1980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6299400"/>
            <a:ext cx="152400" cy="152400"/>
          </a:xfrm>
          <a:prstGeom prst="rect">
            <a:avLst/>
          </a:prstGeom>
        </p:spPr>
      </p:pic>
      <p:sp>
        <p:nvSpPr>
          <p:cNvPr id="69" name="직사각형 6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E1284EFF-792A-4C58-B501-E5C1A0B640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3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34D34F-8DA8-451C-A806-AB4874F68B9D}" type="datetimeFigureOut">
              <a:rPr lang="ko-KR" altLang="en-US" smtClean="0"/>
              <a:pPr/>
              <a:t>2013-08-09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0696-5203-4EA5-8657-306833AD14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8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34D34F-8DA8-451C-A806-AB4874F68B9D}" type="datetimeFigureOut">
              <a:rPr lang="ko-KR" altLang="en-US" smtClean="0"/>
              <a:pPr/>
              <a:t>2013-08-09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C0696-5203-4EA5-8657-306833AD14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2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fld id="{E1284EFF-792A-4C58-B501-E5C1A0B640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7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jpeg"/><Relationship Id="rId4" Type="http://schemas.openxmlformats.org/officeDocument/2006/relationships/image" Target="../media/image44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11"/>
          <p:cNvSpPr txBox="1">
            <a:spLocks noChangeArrowheads="1"/>
          </p:cNvSpPr>
          <p:nvPr/>
        </p:nvSpPr>
        <p:spPr bwMode="auto">
          <a:xfrm>
            <a:off x="6137275" y="4724400"/>
            <a:ext cx="27655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2315 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스파이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가칭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7" name="Text Box 14"/>
          <p:cNvSpPr txBox="1">
            <a:spLocks noChangeArrowheads="1"/>
          </p:cNvSpPr>
          <p:nvPr/>
        </p:nvSpPr>
        <p:spPr bwMode="auto">
          <a:xfrm>
            <a:off x="7059927" y="4448145"/>
            <a:ext cx="18325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삼성 소프트웨어 멤버십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8" name="Line 15"/>
          <p:cNvSpPr>
            <a:spLocks noChangeShapeType="1"/>
          </p:cNvSpPr>
          <p:nvPr/>
        </p:nvSpPr>
        <p:spPr bwMode="auto">
          <a:xfrm>
            <a:off x="7164288" y="4724400"/>
            <a:ext cx="1678087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9" name="AutoShape 21"/>
          <p:cNvSpPr>
            <a:spLocks noChangeArrowheads="1"/>
          </p:cNvSpPr>
          <p:nvPr/>
        </p:nvSpPr>
        <p:spPr bwMode="auto">
          <a:xfrm>
            <a:off x="4355976" y="5280025"/>
            <a:ext cx="4608637" cy="381000"/>
          </a:xfrm>
          <a:prstGeom prst="roundRect">
            <a:avLst>
              <a:gd name="adj" fmla="val 35417"/>
            </a:avLst>
          </a:prstGeom>
          <a:solidFill>
            <a:srgbClr val="EAEAEA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ko-KR" altLang="en-US" sz="12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전효재</a:t>
            </a:r>
            <a:r>
              <a:rPr lang="en-US" altLang="ko-KR" sz="12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err="1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김성후</a:t>
            </a:r>
            <a:r>
              <a:rPr lang="en-US" altLang="ko-KR" sz="12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함형찬</a:t>
            </a:r>
            <a:r>
              <a:rPr lang="en-US" altLang="ko-KR" sz="12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조병우</a:t>
            </a:r>
            <a:r>
              <a:rPr lang="en-US" altLang="ko-KR" sz="12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곽현지 장은혜  </a:t>
            </a:r>
            <a:r>
              <a:rPr lang="en-US" altLang="ko-KR" sz="1200" b="1" dirty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|  </a:t>
            </a:r>
            <a:r>
              <a:rPr lang="en-US" altLang="ko-KR" sz="12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2013-08-06</a:t>
            </a:r>
            <a:endParaRPr lang="en-US" altLang="ko-KR" sz="1200" b="1" dirty="0">
              <a:solidFill>
                <a:srgbClr val="80808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30" name="Picture 24" descr="삼성전자 소프트웨어 멤버십은 창의적 도전정신을 바탕으로 창의적이고 실력있는 소프트웨어 전문가가 되도록 지원하는 프로그램입니다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/>
          <a:stretch>
            <a:fillRect/>
          </a:stretch>
        </p:blipFill>
        <p:spPr bwMode="auto">
          <a:xfrm>
            <a:off x="-201613" y="704850"/>
            <a:ext cx="9525001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566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2578" y="1966846"/>
            <a:ext cx="7848872" cy="4248432"/>
          </a:xfrm>
          <a:prstGeom prst="roundRect">
            <a:avLst>
              <a:gd name="adj" fmla="val 1886"/>
            </a:avLst>
          </a:prstGeom>
          <a:solidFill>
            <a:srgbClr val="43200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1" y="2020372"/>
            <a:ext cx="7704896" cy="4151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80"/>
            <a:ext cx="720000" cy="72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10" y="1628880"/>
            <a:ext cx="720000" cy="720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8042" y="332656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주요 아이디어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653069" y="2780928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/>
              <a:t>Player</a:t>
            </a:r>
            <a:endParaRPr lang="ko-KR" altLang="en-US" b="1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827599" y="2670516"/>
            <a:ext cx="1312353" cy="2918724"/>
            <a:chOff x="957042" y="2670516"/>
            <a:chExt cx="1312353" cy="291872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042" y="2670516"/>
              <a:ext cx="558876" cy="808043"/>
            </a:xfrm>
            <a:prstGeom prst="rect">
              <a:avLst/>
            </a:prstGeom>
          </p:spPr>
        </p:pic>
        <p:sp>
          <p:nvSpPr>
            <p:cNvPr id="32" name="모서리가 둥근 직사각형 31"/>
            <p:cNvSpPr/>
            <p:nvPr/>
          </p:nvSpPr>
          <p:spPr>
            <a:xfrm>
              <a:off x="1103289" y="2885633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411" y="4781197"/>
              <a:ext cx="558876" cy="808043"/>
            </a:xfrm>
            <a:prstGeom prst="rect">
              <a:avLst/>
            </a:prstGeom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1511658" y="5033225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C</a:t>
              </a:r>
              <a:endParaRPr lang="ko-KR" altLang="en-US" b="1" dirty="0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519" y="3667611"/>
              <a:ext cx="558876" cy="808043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1867783" y="3892688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B</a:t>
              </a:r>
              <a:endParaRPr lang="ko-KR" altLang="en-US" b="1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004048" y="2670516"/>
            <a:ext cx="1511585" cy="2918724"/>
            <a:chOff x="6444791" y="2670516"/>
            <a:chExt cx="1511585" cy="291872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08887" y="2670516"/>
              <a:ext cx="558876" cy="808043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 flipH="1">
              <a:off x="7455134" y="2885633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44791" y="3667611"/>
              <a:ext cx="558876" cy="808043"/>
            </a:xfrm>
            <a:prstGeom prst="rect">
              <a:avLst/>
            </a:prstGeom>
          </p:spPr>
        </p:pic>
        <p:sp>
          <p:nvSpPr>
            <p:cNvPr id="41" name="모서리가 둥근 직사각형 40"/>
            <p:cNvSpPr/>
            <p:nvPr/>
          </p:nvSpPr>
          <p:spPr>
            <a:xfrm flipH="1">
              <a:off x="6591038" y="3882728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97500" y="4781197"/>
              <a:ext cx="558876" cy="808043"/>
            </a:xfrm>
            <a:prstGeom prst="rect">
              <a:avLst/>
            </a:prstGeom>
          </p:spPr>
        </p:pic>
        <p:sp>
          <p:nvSpPr>
            <p:cNvPr id="43" name="모서리가 둥근 직사각형 42"/>
            <p:cNvSpPr/>
            <p:nvPr/>
          </p:nvSpPr>
          <p:spPr>
            <a:xfrm flipH="1">
              <a:off x="7543747" y="4996314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6955" y="4776329"/>
            <a:ext cx="558876" cy="808043"/>
          </a:xfrm>
          <a:prstGeom prst="rect">
            <a:avLst/>
          </a:prstGeom>
        </p:spPr>
      </p:pic>
      <p:sp>
        <p:nvSpPr>
          <p:cNvPr id="46" name="타원형 설명선 45"/>
          <p:cNvSpPr/>
          <p:nvPr/>
        </p:nvSpPr>
        <p:spPr>
          <a:xfrm>
            <a:off x="6389782" y="3811279"/>
            <a:ext cx="1531587" cy="997095"/>
          </a:xfrm>
          <a:prstGeom prst="wedgeEllipseCallout">
            <a:avLst>
              <a:gd name="adj1" fmla="val -40974"/>
              <a:gd name="adj2" fmla="val 5255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Player</a:t>
            </a:r>
            <a:endParaRPr lang="ko-KR" altLang="en-US" sz="240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653069" y="2776060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436" y="2670516"/>
            <a:ext cx="558876" cy="808043"/>
          </a:xfrm>
          <a:prstGeom prst="rect">
            <a:avLst/>
          </a:prstGeom>
        </p:spPr>
      </p:pic>
      <p:sp>
        <p:nvSpPr>
          <p:cNvPr id="52" name="타원형 설명선 51"/>
          <p:cNvSpPr/>
          <p:nvPr/>
        </p:nvSpPr>
        <p:spPr>
          <a:xfrm flipH="1">
            <a:off x="1354218" y="1723114"/>
            <a:ext cx="1531587" cy="997095"/>
          </a:xfrm>
          <a:prstGeom prst="wedgeEllipseCallout">
            <a:avLst>
              <a:gd name="adj1" fmla="val -40974"/>
              <a:gd name="adj2" fmla="val 5255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Player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32" y="845346"/>
            <a:ext cx="1143534" cy="114353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066701" y="3539658"/>
            <a:ext cx="3011171" cy="1362474"/>
            <a:chOff x="3055684" y="3539658"/>
            <a:chExt cx="3011171" cy="1362474"/>
          </a:xfrm>
        </p:grpSpPr>
        <p:grpSp>
          <p:nvGrpSpPr>
            <p:cNvPr id="50" name="그룹 49"/>
            <p:cNvGrpSpPr/>
            <p:nvPr/>
          </p:nvGrpSpPr>
          <p:grpSpPr>
            <a:xfrm>
              <a:off x="3055684" y="3539658"/>
              <a:ext cx="1362474" cy="1362474"/>
              <a:chOff x="3883890" y="3544827"/>
              <a:chExt cx="1362474" cy="1362474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3890" y="3544827"/>
                <a:ext cx="1362474" cy="1362474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4088082" y="3862047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 err="1" smtClean="0">
                    <a:solidFill>
                      <a:schemeClr val="bg1"/>
                    </a:solidFill>
                  </a:rPr>
                  <a:t>재선</a:t>
                </a:r>
                <a:r>
                  <a:rPr lang="ko-KR" altLang="en-US" sz="2000" b="1" dirty="0" err="1">
                    <a:solidFill>
                      <a:schemeClr val="bg1"/>
                    </a:solidFill>
                  </a:rPr>
                  <a:t>택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766499" y="3779374"/>
              <a:ext cx="1300356" cy="848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b="1" dirty="0" smtClean="0">
                  <a:solidFill>
                    <a:schemeClr val="bg1"/>
                  </a:solidFill>
                </a:rPr>
                <a:t>반대 진영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2000" b="1" dirty="0" err="1" smtClean="0">
                  <a:solidFill>
                    <a:schemeClr val="bg1"/>
                  </a:solidFill>
                </a:rPr>
                <a:t>유닛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선택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25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6" grpId="0" animBg="1"/>
      <p:bldP spid="46" grpId="1" animBg="1"/>
      <p:bldP spid="48" grpId="0" animBg="1"/>
      <p:bldP spid="48" grpId="1" animBg="1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395536" y="1628880"/>
            <a:ext cx="8302874" cy="4586398"/>
            <a:chOff x="395536" y="1628880"/>
            <a:chExt cx="8302874" cy="458639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622578" y="1966846"/>
              <a:ext cx="7848872" cy="4248432"/>
            </a:xfrm>
            <a:prstGeom prst="roundRect">
              <a:avLst>
                <a:gd name="adj" fmla="val 1886"/>
              </a:avLst>
            </a:prstGeom>
            <a:solidFill>
              <a:srgbClr val="43200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51" y="2020372"/>
              <a:ext cx="7704896" cy="415166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628880"/>
              <a:ext cx="720000" cy="720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410" y="1628880"/>
              <a:ext cx="720000" cy="72000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발각 조건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2123728" y="2966902"/>
            <a:ext cx="772819" cy="762911"/>
            <a:chOff x="3556538" y="4432459"/>
            <a:chExt cx="996362" cy="9835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538" y="4432459"/>
              <a:ext cx="996362" cy="98358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55463">
              <a:off x="3642619" y="4487693"/>
              <a:ext cx="596674" cy="596674"/>
            </a:xfrm>
            <a:prstGeom prst="rect">
              <a:avLst/>
            </a:prstGeom>
          </p:spPr>
        </p:pic>
      </p:grpSp>
      <p:grpSp>
        <p:nvGrpSpPr>
          <p:cNvPr id="55" name="그룹 54"/>
          <p:cNvGrpSpPr/>
          <p:nvPr/>
        </p:nvGrpSpPr>
        <p:grpSpPr>
          <a:xfrm flipH="1">
            <a:off x="6153908" y="2983407"/>
            <a:ext cx="772819" cy="762911"/>
            <a:chOff x="3556538" y="4432459"/>
            <a:chExt cx="996362" cy="983588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538" y="4432459"/>
              <a:ext cx="996362" cy="98358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55463">
              <a:off x="3642619" y="4487693"/>
              <a:ext cx="596674" cy="596674"/>
            </a:xfrm>
            <a:prstGeom prst="rect">
              <a:avLst/>
            </a:prstGeom>
          </p:spPr>
        </p:pic>
      </p:grpSp>
      <p:cxnSp>
        <p:nvCxnSpPr>
          <p:cNvPr id="12" name="구부러진 연결선 11"/>
          <p:cNvCxnSpPr/>
          <p:nvPr/>
        </p:nvCxnSpPr>
        <p:spPr>
          <a:xfrm>
            <a:off x="2741281" y="3538495"/>
            <a:ext cx="2491643" cy="1978737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 58"/>
          <p:cNvCxnSpPr/>
          <p:nvPr/>
        </p:nvCxnSpPr>
        <p:spPr>
          <a:xfrm flipH="1">
            <a:off x="3662265" y="3364862"/>
            <a:ext cx="2491643" cy="1978737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1653069" y="2776060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131840" y="3293272"/>
            <a:ext cx="3022068" cy="1705686"/>
            <a:chOff x="3131840" y="3293272"/>
            <a:chExt cx="3022068" cy="1705686"/>
          </a:xfrm>
        </p:grpSpPr>
        <p:sp>
          <p:nvSpPr>
            <p:cNvPr id="15" name="타원 14"/>
            <p:cNvSpPr/>
            <p:nvPr/>
          </p:nvSpPr>
          <p:spPr>
            <a:xfrm>
              <a:off x="3131840" y="4365104"/>
              <a:ext cx="3022068" cy="1972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 flipH="1">
              <a:off x="3901905" y="3293272"/>
              <a:ext cx="1318167" cy="1301267"/>
              <a:chOff x="3556538" y="4432459"/>
              <a:chExt cx="996362" cy="983588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6538" y="4432459"/>
                <a:ext cx="996362" cy="983588"/>
              </a:xfrm>
              <a:prstGeom prst="rect">
                <a:avLst/>
              </a:prstGeom>
            </p:spPr>
          </p:pic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55463">
                <a:off x="3642619" y="4487693"/>
                <a:ext cx="596674" cy="596674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4006990" y="46296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감시범</a:t>
              </a:r>
              <a:r>
                <a:rPr lang="ko-KR" altLang="en-US" b="1" dirty="0">
                  <a:solidFill>
                    <a:schemeClr val="bg1"/>
                  </a:solidFill>
                </a:rPr>
                <a:t>위</a:t>
              </a:r>
              <a:endParaRPr lang="ko-KR" altLang="en-US" sz="28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5" name="모서리가 둥근 직사각형 64"/>
          <p:cNvSpPr/>
          <p:nvPr/>
        </p:nvSpPr>
        <p:spPr>
          <a:xfrm>
            <a:off x="1653069" y="2776060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2834435" y="3480704"/>
            <a:ext cx="3897805" cy="1460464"/>
            <a:chOff x="2834435" y="3480704"/>
            <a:chExt cx="3897805" cy="1460464"/>
          </a:xfrm>
        </p:grpSpPr>
        <p:grpSp>
          <p:nvGrpSpPr>
            <p:cNvPr id="19" name="그룹 18"/>
            <p:cNvGrpSpPr/>
            <p:nvPr/>
          </p:nvGrpSpPr>
          <p:grpSpPr>
            <a:xfrm>
              <a:off x="3340455" y="3480704"/>
              <a:ext cx="3391785" cy="1460464"/>
              <a:chOff x="2917389" y="3391701"/>
              <a:chExt cx="3391785" cy="1460464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2917389" y="4594658"/>
                <a:ext cx="3391785" cy="221416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/>
              <p:cNvGrpSpPr/>
              <p:nvPr/>
            </p:nvGrpSpPr>
            <p:grpSpPr>
              <a:xfrm flipH="1">
                <a:off x="4603556" y="3391701"/>
                <a:ext cx="1479429" cy="1460464"/>
                <a:chOff x="3556536" y="4432457"/>
                <a:chExt cx="996361" cy="983588"/>
              </a:xfrm>
            </p:grpSpPr>
            <p:pic>
              <p:nvPicPr>
                <p:cNvPr id="70" name="그림 6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6536" y="4432457"/>
                  <a:ext cx="996361" cy="983588"/>
                </a:xfrm>
                <a:prstGeom prst="rect">
                  <a:avLst/>
                </a:prstGeom>
              </p:spPr>
            </p:pic>
            <p:pic>
              <p:nvPicPr>
                <p:cNvPr id="71" name="그림 70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55463">
                  <a:off x="3642618" y="4487693"/>
                  <a:ext cx="596674" cy="596674"/>
                </a:xfrm>
                <a:prstGeom prst="rect">
                  <a:avLst/>
                </a:prstGeom>
              </p:spPr>
            </p:pic>
          </p:grpSp>
        </p:grp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435" y="3491140"/>
              <a:ext cx="945477" cy="1367004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3635896" y="3283837"/>
            <a:ext cx="1740356" cy="1740356"/>
            <a:chOff x="3701822" y="3488844"/>
            <a:chExt cx="1740356" cy="1740356"/>
          </a:xfrm>
        </p:grpSpPr>
        <p:sp>
          <p:nvSpPr>
            <p:cNvPr id="74" name="폭발 1 73"/>
            <p:cNvSpPr/>
            <p:nvPr/>
          </p:nvSpPr>
          <p:spPr>
            <a:xfrm>
              <a:off x="3701822" y="3488844"/>
              <a:ext cx="1740356" cy="1740356"/>
            </a:xfrm>
            <a:prstGeom prst="irregularSeal1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</a:schemeClr>
                </a:gs>
                <a:gs pos="63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폭발 1 74"/>
            <p:cNvSpPr/>
            <p:nvPr/>
          </p:nvSpPr>
          <p:spPr>
            <a:xfrm>
              <a:off x="3948528" y="3747862"/>
              <a:ext cx="1208844" cy="1208844"/>
            </a:xfrm>
            <a:prstGeom prst="irregularSeal1">
              <a:avLst/>
            </a:prstGeom>
            <a:gradFill>
              <a:gsLst>
                <a:gs pos="0">
                  <a:srgbClr val="FF0101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모서리가 둥근 직사각형 77"/>
          <p:cNvSpPr/>
          <p:nvPr/>
        </p:nvSpPr>
        <p:spPr>
          <a:xfrm>
            <a:off x="1653069" y="2773729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32" y="3501008"/>
            <a:ext cx="1143534" cy="1143534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409551" y="1616833"/>
            <a:ext cx="8302874" cy="4586398"/>
            <a:chOff x="395536" y="1628880"/>
            <a:chExt cx="8302874" cy="4586398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622578" y="1966846"/>
              <a:ext cx="7848872" cy="4248432"/>
            </a:xfrm>
            <a:prstGeom prst="roundRect">
              <a:avLst>
                <a:gd name="adj" fmla="val 1886"/>
              </a:avLst>
            </a:prstGeom>
            <a:solidFill>
              <a:srgbClr val="43200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51" y="2020372"/>
              <a:ext cx="7704896" cy="415166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628880"/>
              <a:ext cx="720000" cy="720000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410" y="1628880"/>
              <a:ext cx="720000" cy="720000"/>
            </a:xfrm>
            <a:prstGeom prst="rect">
              <a:avLst/>
            </a:prstGeom>
          </p:spPr>
        </p:pic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68" y="4941168"/>
            <a:ext cx="806892" cy="806892"/>
          </a:xfrm>
          <a:prstGeom prst="rect">
            <a:avLst/>
          </a:prstGeom>
        </p:spPr>
      </p:pic>
      <p:grpSp>
        <p:nvGrpSpPr>
          <p:cNvPr id="85" name="그룹 84"/>
          <p:cNvGrpSpPr/>
          <p:nvPr/>
        </p:nvGrpSpPr>
        <p:grpSpPr>
          <a:xfrm>
            <a:off x="899592" y="2792688"/>
            <a:ext cx="2511686" cy="982257"/>
            <a:chOff x="957042" y="2792688"/>
            <a:chExt cx="2511686" cy="982257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852" y="2792688"/>
              <a:ext cx="558876" cy="808043"/>
            </a:xfrm>
            <a:prstGeom prst="rect">
              <a:avLst/>
            </a:prstGeom>
          </p:spPr>
        </p:pic>
        <p:sp>
          <p:nvSpPr>
            <p:cNvPr id="89" name="모서리가 둥근 직사각형 88"/>
            <p:cNvSpPr/>
            <p:nvPr/>
          </p:nvSpPr>
          <p:spPr>
            <a:xfrm>
              <a:off x="3056099" y="3044716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C</a:t>
              </a:r>
              <a:endParaRPr lang="ko-KR" altLang="en-US" b="1" dirty="0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528" y="2960840"/>
              <a:ext cx="558876" cy="808043"/>
            </a:xfrm>
            <a:prstGeom prst="rect">
              <a:avLst/>
            </a:prstGeom>
          </p:spPr>
        </p:pic>
        <p:sp>
          <p:nvSpPr>
            <p:cNvPr id="91" name="모서리가 둥근 직사각형 90"/>
            <p:cNvSpPr/>
            <p:nvPr/>
          </p:nvSpPr>
          <p:spPr>
            <a:xfrm>
              <a:off x="2037792" y="3185917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B</a:t>
              </a:r>
              <a:endParaRPr lang="ko-KR" altLang="en-US" b="1" dirty="0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042" y="2966902"/>
              <a:ext cx="558876" cy="808043"/>
            </a:xfrm>
            <a:prstGeom prst="rect">
              <a:avLst/>
            </a:prstGeom>
          </p:spPr>
        </p:pic>
        <p:sp>
          <p:nvSpPr>
            <p:cNvPr id="87" name="모서리가 둥근 직사각형 86"/>
            <p:cNvSpPr/>
            <p:nvPr/>
          </p:nvSpPr>
          <p:spPr>
            <a:xfrm>
              <a:off x="1103289" y="3182019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34031" y="3257651"/>
            <a:ext cx="6498311" cy="1766542"/>
            <a:chOff x="1234031" y="3257651"/>
            <a:chExt cx="6498311" cy="1766542"/>
          </a:xfrm>
        </p:grpSpPr>
        <p:cxnSp>
          <p:nvCxnSpPr>
            <p:cNvPr id="101" name="직선 화살표 연결선 100"/>
            <p:cNvCxnSpPr/>
            <p:nvPr/>
          </p:nvCxnSpPr>
          <p:spPr>
            <a:xfrm>
              <a:off x="3265031" y="3600731"/>
              <a:ext cx="901706" cy="12574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/>
            <p:nvPr/>
          </p:nvCxnSpPr>
          <p:spPr>
            <a:xfrm>
              <a:off x="2189796" y="3628069"/>
              <a:ext cx="1817194" cy="13130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>
              <a:off x="1234031" y="3538495"/>
              <a:ext cx="2667874" cy="14856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H="1">
              <a:off x="4711495" y="3501085"/>
              <a:ext cx="1055967" cy="13570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 flipH="1">
              <a:off x="4908086" y="3489903"/>
              <a:ext cx="1858896" cy="145126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/>
            <p:nvPr/>
          </p:nvCxnSpPr>
          <p:spPr>
            <a:xfrm flipH="1">
              <a:off x="5091446" y="3257651"/>
              <a:ext cx="2640896" cy="17665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5486898" y="2836981"/>
            <a:ext cx="2524881" cy="1024067"/>
            <a:chOff x="5342882" y="2836981"/>
            <a:chExt cx="2524881" cy="1024067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08887" y="2836981"/>
              <a:ext cx="558876" cy="808043"/>
            </a:xfrm>
            <a:prstGeom prst="rect">
              <a:avLst/>
            </a:prstGeom>
          </p:spPr>
        </p:pic>
        <p:sp>
          <p:nvSpPr>
            <p:cNvPr id="94" name="모서리가 둥근 직사각형 93"/>
            <p:cNvSpPr/>
            <p:nvPr/>
          </p:nvSpPr>
          <p:spPr>
            <a:xfrm flipH="1">
              <a:off x="7455134" y="3052098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C</a:t>
              </a:r>
              <a:endParaRPr lang="ko-KR" altLang="en-US" b="1" dirty="0"/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62035" y="2980997"/>
              <a:ext cx="558876" cy="808043"/>
            </a:xfrm>
            <a:prstGeom prst="rect">
              <a:avLst/>
            </a:prstGeom>
          </p:spPr>
        </p:pic>
        <p:sp>
          <p:nvSpPr>
            <p:cNvPr id="96" name="모서리가 둥근 직사각형 95"/>
            <p:cNvSpPr/>
            <p:nvPr/>
          </p:nvSpPr>
          <p:spPr>
            <a:xfrm flipH="1">
              <a:off x="6508282" y="3196114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B</a:t>
              </a:r>
              <a:endParaRPr lang="ko-KR" altLang="en-US" b="1" dirty="0"/>
            </a:p>
          </p:txBody>
        </p:sp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42882" y="3053005"/>
              <a:ext cx="558876" cy="808043"/>
            </a:xfrm>
            <a:prstGeom prst="rect">
              <a:avLst/>
            </a:prstGeom>
          </p:spPr>
        </p:pic>
        <p:sp>
          <p:nvSpPr>
            <p:cNvPr id="98" name="모서리가 둥근 직사각형 97"/>
            <p:cNvSpPr/>
            <p:nvPr/>
          </p:nvSpPr>
          <p:spPr>
            <a:xfrm flipH="1">
              <a:off x="5489129" y="3268122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4970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7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발각 조건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068960"/>
            <a:ext cx="1440000" cy="144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068960"/>
            <a:ext cx="1440000" cy="144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760" y="2348880"/>
            <a:ext cx="720079" cy="72007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3197686" y="2774846"/>
            <a:ext cx="588228" cy="588228"/>
            <a:chOff x="3701822" y="3488844"/>
            <a:chExt cx="1740356" cy="1740356"/>
          </a:xfrm>
        </p:grpSpPr>
        <p:sp>
          <p:nvSpPr>
            <p:cNvPr id="41" name="폭발 1 40"/>
            <p:cNvSpPr/>
            <p:nvPr/>
          </p:nvSpPr>
          <p:spPr>
            <a:xfrm>
              <a:off x="3701822" y="3488844"/>
              <a:ext cx="1740356" cy="1740356"/>
            </a:xfrm>
            <a:prstGeom prst="irregularSeal1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</a:schemeClr>
                </a:gs>
                <a:gs pos="63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폭발 1 41"/>
            <p:cNvSpPr/>
            <p:nvPr/>
          </p:nvSpPr>
          <p:spPr>
            <a:xfrm>
              <a:off x="3948528" y="3747862"/>
              <a:ext cx="1208844" cy="1208844"/>
            </a:xfrm>
            <a:prstGeom prst="irregularSeal1">
              <a:avLst/>
            </a:prstGeom>
            <a:gradFill>
              <a:gsLst>
                <a:gs pos="0">
                  <a:srgbClr val="FF0101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08" y="2348880"/>
            <a:ext cx="720079" cy="72007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21" y="2348880"/>
            <a:ext cx="720079" cy="7200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09" y="3421010"/>
            <a:ext cx="670591" cy="6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승</a:t>
            </a:r>
            <a:r>
              <a:rPr lang="ko-KR" altLang="en-US" sz="3000" b="1" dirty="0">
                <a:solidFill>
                  <a:schemeClr val="bg1"/>
                </a:solidFill>
              </a:rPr>
              <a:t>리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622578" y="1966846"/>
            <a:ext cx="7848872" cy="4248432"/>
          </a:xfrm>
          <a:prstGeom prst="roundRect">
            <a:avLst>
              <a:gd name="adj" fmla="val 1886"/>
            </a:avLst>
          </a:prstGeom>
          <a:solidFill>
            <a:srgbClr val="43200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1" y="2020372"/>
            <a:ext cx="7704896" cy="4151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80"/>
            <a:ext cx="720000" cy="7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10" y="1628880"/>
            <a:ext cx="720000" cy="72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68" y="4869160"/>
            <a:ext cx="806892" cy="806892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899592" y="3296744"/>
            <a:ext cx="2511686" cy="982257"/>
            <a:chOff x="957042" y="2792688"/>
            <a:chExt cx="2511686" cy="98225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852" y="2792688"/>
              <a:ext cx="558876" cy="808043"/>
            </a:xfrm>
            <a:prstGeom prst="rect">
              <a:avLst/>
            </a:prstGeom>
          </p:spPr>
        </p:pic>
        <p:sp>
          <p:nvSpPr>
            <p:cNvPr id="81" name="모서리가 둥근 직사각형 80"/>
            <p:cNvSpPr/>
            <p:nvPr/>
          </p:nvSpPr>
          <p:spPr>
            <a:xfrm>
              <a:off x="3056099" y="3044716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C</a:t>
              </a:r>
              <a:endParaRPr lang="ko-KR" altLang="en-US" b="1" dirty="0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528" y="2960840"/>
              <a:ext cx="558876" cy="808043"/>
            </a:xfrm>
            <a:prstGeom prst="rect">
              <a:avLst/>
            </a:prstGeom>
          </p:spPr>
        </p:pic>
        <p:sp>
          <p:nvSpPr>
            <p:cNvPr id="83" name="모서리가 둥근 직사각형 82"/>
            <p:cNvSpPr/>
            <p:nvPr/>
          </p:nvSpPr>
          <p:spPr>
            <a:xfrm>
              <a:off x="2037792" y="3185917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B</a:t>
              </a:r>
              <a:endParaRPr lang="ko-KR" altLang="en-US" b="1" dirty="0"/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042" y="2966902"/>
              <a:ext cx="558876" cy="808043"/>
            </a:xfrm>
            <a:prstGeom prst="rect">
              <a:avLst/>
            </a:prstGeom>
          </p:spPr>
        </p:pic>
        <p:sp>
          <p:nvSpPr>
            <p:cNvPr id="85" name="모서리가 둥근 직사각형 84"/>
            <p:cNvSpPr/>
            <p:nvPr/>
          </p:nvSpPr>
          <p:spPr>
            <a:xfrm>
              <a:off x="1103289" y="3182019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486898" y="3341037"/>
            <a:ext cx="2524881" cy="1024067"/>
            <a:chOff x="5342882" y="2836981"/>
            <a:chExt cx="2524881" cy="1024067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08887" y="2836981"/>
              <a:ext cx="558876" cy="808043"/>
            </a:xfrm>
            <a:prstGeom prst="rect">
              <a:avLst/>
            </a:prstGeom>
          </p:spPr>
        </p:pic>
        <p:sp>
          <p:nvSpPr>
            <p:cNvPr id="75" name="모서리가 둥근 직사각형 74"/>
            <p:cNvSpPr/>
            <p:nvPr/>
          </p:nvSpPr>
          <p:spPr>
            <a:xfrm flipH="1">
              <a:off x="7455134" y="3052098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C</a:t>
              </a:r>
              <a:endParaRPr lang="ko-KR" altLang="en-US" b="1" dirty="0"/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62035" y="2980997"/>
              <a:ext cx="558876" cy="808043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 flipH="1">
              <a:off x="6508282" y="3196114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B</a:t>
              </a:r>
              <a:endParaRPr lang="ko-KR" altLang="en-US" b="1" dirty="0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42882" y="3053005"/>
              <a:ext cx="558876" cy="808043"/>
            </a:xfrm>
            <a:prstGeom prst="rect">
              <a:avLst/>
            </a:prstGeom>
          </p:spPr>
        </p:pic>
        <p:sp>
          <p:nvSpPr>
            <p:cNvPr id="79" name="모서리가 둥근 직사각형 78"/>
            <p:cNvSpPr/>
            <p:nvPr/>
          </p:nvSpPr>
          <p:spPr>
            <a:xfrm flipH="1">
              <a:off x="5489129" y="3268122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0796" y="3745892"/>
            <a:ext cx="7008878" cy="744819"/>
            <a:chOff x="950796" y="3745892"/>
            <a:chExt cx="7008878" cy="744819"/>
          </a:xfrm>
        </p:grpSpPr>
        <p:grpSp>
          <p:nvGrpSpPr>
            <p:cNvPr id="86" name="그룹 85"/>
            <p:cNvGrpSpPr/>
            <p:nvPr/>
          </p:nvGrpSpPr>
          <p:grpSpPr>
            <a:xfrm>
              <a:off x="950796" y="3924171"/>
              <a:ext cx="507672" cy="507672"/>
              <a:chOff x="3701822" y="3488844"/>
              <a:chExt cx="1740356" cy="1740356"/>
            </a:xfrm>
          </p:grpSpPr>
          <p:sp>
            <p:nvSpPr>
              <p:cNvPr id="87" name="폭발 1 86"/>
              <p:cNvSpPr/>
              <p:nvPr/>
            </p:nvSpPr>
            <p:spPr>
              <a:xfrm>
                <a:off x="3701822" y="3488844"/>
                <a:ext cx="1740356" cy="1740356"/>
              </a:xfrm>
              <a:prstGeom prst="irregularSeal1">
                <a:avLst/>
              </a:prstGeom>
              <a:gradFill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63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폭발 1 87"/>
              <p:cNvSpPr/>
              <p:nvPr/>
            </p:nvSpPr>
            <p:spPr>
              <a:xfrm>
                <a:off x="3948528" y="3747862"/>
                <a:ext cx="1208844" cy="1208844"/>
              </a:xfrm>
              <a:prstGeom prst="irregularSeal1">
                <a:avLst/>
              </a:prstGeom>
              <a:gradFill>
                <a:gsLst>
                  <a:gs pos="0">
                    <a:srgbClr val="FF0101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1874282" y="3924171"/>
              <a:ext cx="507672" cy="507672"/>
              <a:chOff x="3701822" y="3488844"/>
              <a:chExt cx="1740356" cy="1740356"/>
            </a:xfrm>
          </p:grpSpPr>
          <p:sp>
            <p:nvSpPr>
              <p:cNvPr id="90" name="폭발 1 89"/>
              <p:cNvSpPr/>
              <p:nvPr/>
            </p:nvSpPr>
            <p:spPr>
              <a:xfrm>
                <a:off x="3701822" y="3488844"/>
                <a:ext cx="1740356" cy="1740356"/>
              </a:xfrm>
              <a:prstGeom prst="irregularSeal1">
                <a:avLst/>
              </a:prstGeom>
              <a:gradFill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63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폭발 1 90"/>
              <p:cNvSpPr/>
              <p:nvPr/>
            </p:nvSpPr>
            <p:spPr>
              <a:xfrm>
                <a:off x="3948528" y="3747862"/>
                <a:ext cx="1208844" cy="1208844"/>
              </a:xfrm>
              <a:prstGeom prst="irregularSeal1">
                <a:avLst/>
              </a:prstGeom>
              <a:gradFill>
                <a:gsLst>
                  <a:gs pos="0">
                    <a:srgbClr val="FF0101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2878004" y="3745892"/>
              <a:ext cx="507672" cy="507672"/>
              <a:chOff x="3701822" y="3488844"/>
              <a:chExt cx="1740356" cy="1740356"/>
            </a:xfrm>
          </p:grpSpPr>
          <p:sp>
            <p:nvSpPr>
              <p:cNvPr id="93" name="폭발 1 92"/>
              <p:cNvSpPr/>
              <p:nvPr/>
            </p:nvSpPr>
            <p:spPr>
              <a:xfrm>
                <a:off x="3701822" y="3488844"/>
                <a:ext cx="1740356" cy="1740356"/>
              </a:xfrm>
              <a:prstGeom prst="irregularSeal1">
                <a:avLst/>
              </a:prstGeom>
              <a:gradFill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63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폭발 1 93"/>
              <p:cNvSpPr/>
              <p:nvPr/>
            </p:nvSpPr>
            <p:spPr>
              <a:xfrm>
                <a:off x="3948528" y="3747862"/>
                <a:ext cx="1208844" cy="1208844"/>
              </a:xfrm>
              <a:prstGeom prst="irregularSeal1">
                <a:avLst/>
              </a:prstGeom>
              <a:gradFill>
                <a:gsLst>
                  <a:gs pos="0">
                    <a:srgbClr val="FF0101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5517441" y="3983039"/>
              <a:ext cx="507672" cy="507672"/>
              <a:chOff x="3701822" y="3488844"/>
              <a:chExt cx="1740356" cy="1740356"/>
            </a:xfrm>
          </p:grpSpPr>
          <p:sp>
            <p:nvSpPr>
              <p:cNvPr id="96" name="폭발 1 95"/>
              <p:cNvSpPr/>
              <p:nvPr/>
            </p:nvSpPr>
            <p:spPr>
              <a:xfrm>
                <a:off x="3701822" y="3488844"/>
                <a:ext cx="1740356" cy="1740356"/>
              </a:xfrm>
              <a:prstGeom prst="irregularSeal1">
                <a:avLst/>
              </a:prstGeom>
              <a:gradFill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63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폭발 1 96"/>
              <p:cNvSpPr/>
              <p:nvPr/>
            </p:nvSpPr>
            <p:spPr>
              <a:xfrm>
                <a:off x="3948528" y="3747862"/>
                <a:ext cx="1208844" cy="1208844"/>
              </a:xfrm>
              <a:prstGeom prst="irregularSeal1">
                <a:avLst/>
              </a:prstGeom>
              <a:gradFill>
                <a:gsLst>
                  <a:gs pos="0">
                    <a:srgbClr val="FF0101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8" name="그룹 97"/>
            <p:cNvGrpSpPr/>
            <p:nvPr/>
          </p:nvGrpSpPr>
          <p:grpSpPr>
            <a:xfrm>
              <a:off x="6557255" y="3954522"/>
              <a:ext cx="507672" cy="507672"/>
              <a:chOff x="3701822" y="3488844"/>
              <a:chExt cx="1740356" cy="1740356"/>
            </a:xfrm>
          </p:grpSpPr>
          <p:sp>
            <p:nvSpPr>
              <p:cNvPr id="99" name="폭발 1 98"/>
              <p:cNvSpPr/>
              <p:nvPr/>
            </p:nvSpPr>
            <p:spPr>
              <a:xfrm>
                <a:off x="3701822" y="3488844"/>
                <a:ext cx="1740356" cy="1740356"/>
              </a:xfrm>
              <a:prstGeom prst="irregularSeal1">
                <a:avLst/>
              </a:prstGeom>
              <a:gradFill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63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폭발 1 99"/>
              <p:cNvSpPr/>
              <p:nvPr/>
            </p:nvSpPr>
            <p:spPr>
              <a:xfrm>
                <a:off x="3948528" y="3747862"/>
                <a:ext cx="1208844" cy="1208844"/>
              </a:xfrm>
              <a:prstGeom prst="irregularSeal1">
                <a:avLst/>
              </a:prstGeom>
              <a:gradFill>
                <a:gsLst>
                  <a:gs pos="0">
                    <a:srgbClr val="FF0101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7452002" y="3833449"/>
              <a:ext cx="507672" cy="507672"/>
              <a:chOff x="3701822" y="3488844"/>
              <a:chExt cx="1740356" cy="1740356"/>
            </a:xfrm>
          </p:grpSpPr>
          <p:sp>
            <p:nvSpPr>
              <p:cNvPr id="102" name="폭발 1 101"/>
              <p:cNvSpPr/>
              <p:nvPr/>
            </p:nvSpPr>
            <p:spPr>
              <a:xfrm>
                <a:off x="3701822" y="3488844"/>
                <a:ext cx="1740356" cy="1740356"/>
              </a:xfrm>
              <a:prstGeom prst="irregularSeal1">
                <a:avLst/>
              </a:prstGeom>
              <a:gradFill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63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폭발 1 102"/>
              <p:cNvSpPr/>
              <p:nvPr/>
            </p:nvSpPr>
            <p:spPr>
              <a:xfrm>
                <a:off x="3948528" y="3747862"/>
                <a:ext cx="1208844" cy="1208844"/>
              </a:xfrm>
              <a:prstGeom prst="irregularSeal1">
                <a:avLst/>
              </a:prstGeom>
              <a:gradFill>
                <a:gsLst>
                  <a:gs pos="0">
                    <a:srgbClr val="FF0101"/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2732393" y="2852936"/>
            <a:ext cx="36787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Victory</a:t>
            </a:r>
            <a:endParaRPr lang="ko-KR" altLang="en-US" sz="8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3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패</a:t>
            </a:r>
            <a:r>
              <a:rPr lang="ko-KR" altLang="en-US" sz="3000" b="1" dirty="0">
                <a:solidFill>
                  <a:schemeClr val="bg1"/>
                </a:solidFill>
              </a:rPr>
              <a:t>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622578" y="1966846"/>
            <a:ext cx="7848872" cy="4248432"/>
          </a:xfrm>
          <a:prstGeom prst="roundRect">
            <a:avLst>
              <a:gd name="adj" fmla="val 1886"/>
            </a:avLst>
          </a:prstGeom>
          <a:solidFill>
            <a:srgbClr val="43200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1" y="2020372"/>
            <a:ext cx="7704896" cy="4151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80"/>
            <a:ext cx="720000" cy="7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10" y="1628880"/>
            <a:ext cx="720000" cy="72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68" y="4869160"/>
            <a:ext cx="806892" cy="806892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899592" y="3296744"/>
            <a:ext cx="2511686" cy="982257"/>
            <a:chOff x="957042" y="2792688"/>
            <a:chExt cx="2511686" cy="98225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852" y="2792688"/>
              <a:ext cx="558876" cy="808043"/>
            </a:xfrm>
            <a:prstGeom prst="rect">
              <a:avLst/>
            </a:prstGeom>
          </p:spPr>
        </p:pic>
        <p:sp>
          <p:nvSpPr>
            <p:cNvPr id="81" name="모서리가 둥근 직사각형 80"/>
            <p:cNvSpPr/>
            <p:nvPr/>
          </p:nvSpPr>
          <p:spPr>
            <a:xfrm>
              <a:off x="3056099" y="3044716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C</a:t>
              </a:r>
              <a:endParaRPr lang="ko-KR" altLang="en-US" b="1" dirty="0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528" y="2960840"/>
              <a:ext cx="558876" cy="808043"/>
            </a:xfrm>
            <a:prstGeom prst="rect">
              <a:avLst/>
            </a:prstGeom>
          </p:spPr>
        </p:pic>
        <p:sp>
          <p:nvSpPr>
            <p:cNvPr id="83" name="모서리가 둥근 직사각형 82"/>
            <p:cNvSpPr/>
            <p:nvPr/>
          </p:nvSpPr>
          <p:spPr>
            <a:xfrm>
              <a:off x="2037792" y="3185917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B</a:t>
              </a:r>
              <a:endParaRPr lang="ko-KR" altLang="en-US" b="1" dirty="0"/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042" y="2966902"/>
              <a:ext cx="558876" cy="808043"/>
            </a:xfrm>
            <a:prstGeom prst="rect">
              <a:avLst/>
            </a:prstGeom>
          </p:spPr>
        </p:pic>
        <p:sp>
          <p:nvSpPr>
            <p:cNvPr id="85" name="모서리가 둥근 직사각형 84"/>
            <p:cNvSpPr/>
            <p:nvPr/>
          </p:nvSpPr>
          <p:spPr>
            <a:xfrm>
              <a:off x="1103289" y="3182019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486898" y="3341037"/>
            <a:ext cx="2524881" cy="1024067"/>
            <a:chOff x="5342882" y="2836981"/>
            <a:chExt cx="2524881" cy="1024067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08887" y="2836981"/>
              <a:ext cx="558876" cy="808043"/>
            </a:xfrm>
            <a:prstGeom prst="rect">
              <a:avLst/>
            </a:prstGeom>
          </p:spPr>
        </p:pic>
        <p:sp>
          <p:nvSpPr>
            <p:cNvPr id="75" name="모서리가 둥근 직사각형 74"/>
            <p:cNvSpPr/>
            <p:nvPr/>
          </p:nvSpPr>
          <p:spPr>
            <a:xfrm flipH="1">
              <a:off x="7455134" y="3052098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C</a:t>
              </a:r>
              <a:endParaRPr lang="ko-KR" altLang="en-US" b="1" dirty="0"/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62035" y="2980997"/>
              <a:ext cx="558876" cy="808043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 flipH="1">
              <a:off x="6508282" y="3196114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B</a:t>
              </a:r>
              <a:endParaRPr lang="ko-KR" altLang="en-US" b="1" dirty="0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42882" y="3053005"/>
              <a:ext cx="558876" cy="808043"/>
            </a:xfrm>
            <a:prstGeom prst="rect">
              <a:avLst/>
            </a:prstGeom>
          </p:spPr>
        </p:pic>
        <p:sp>
          <p:nvSpPr>
            <p:cNvPr id="79" name="모서리가 둥근 직사각형 78"/>
            <p:cNvSpPr/>
            <p:nvPr/>
          </p:nvSpPr>
          <p:spPr>
            <a:xfrm flipH="1">
              <a:off x="5489129" y="3268122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4293178" y="5290361"/>
            <a:ext cx="507672" cy="507672"/>
            <a:chOff x="3701822" y="3488844"/>
            <a:chExt cx="1740356" cy="1740356"/>
          </a:xfrm>
        </p:grpSpPr>
        <p:sp>
          <p:nvSpPr>
            <p:cNvPr id="102" name="폭발 1 101"/>
            <p:cNvSpPr/>
            <p:nvPr/>
          </p:nvSpPr>
          <p:spPr>
            <a:xfrm>
              <a:off x="3701822" y="3488844"/>
              <a:ext cx="1740356" cy="1740356"/>
            </a:xfrm>
            <a:prstGeom prst="irregularSeal1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</a:schemeClr>
                </a:gs>
                <a:gs pos="63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폭발 1 102"/>
            <p:cNvSpPr/>
            <p:nvPr/>
          </p:nvSpPr>
          <p:spPr>
            <a:xfrm>
              <a:off x="3948528" y="3747862"/>
              <a:ext cx="1208844" cy="1208844"/>
            </a:xfrm>
            <a:prstGeom prst="irregularSeal1">
              <a:avLst/>
            </a:prstGeom>
            <a:gradFill>
              <a:gsLst>
                <a:gs pos="0">
                  <a:srgbClr val="FF0101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80382" y="2852936"/>
            <a:ext cx="25679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False</a:t>
            </a:r>
            <a:endParaRPr lang="ko-KR" altLang="en-US" sz="8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79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3147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게임 시간과 목표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2" y="3068960"/>
            <a:ext cx="1440000" cy="144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068960"/>
            <a:ext cx="1440000" cy="14400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752880" y="3606067"/>
            <a:ext cx="346719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067944" y="3836579"/>
            <a:ext cx="3201194" cy="0"/>
          </a:xfrm>
          <a:prstGeom prst="straightConnector1">
            <a:avLst/>
          </a:prstGeom>
          <a:ln w="635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1336995765_shield and sword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4645" y="3244234"/>
            <a:ext cx="1012740" cy="1012742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1736094" y="2346449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3600" b="1" dirty="0" smtClean="0"/>
              <a:t>Wave Time : 3 min</a:t>
            </a:r>
          </a:p>
          <a:p>
            <a:pPr algn="ctr">
              <a:lnSpc>
                <a:spcPct val="120000"/>
              </a:lnSpc>
            </a:pPr>
            <a:r>
              <a:rPr lang="ko-KR" altLang="en-US" sz="3600" b="1" dirty="0" smtClean="0"/>
              <a:t>승리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모든 적 섬멸</a:t>
            </a:r>
            <a:endParaRPr lang="en-US" altLang="ko-KR" sz="3600" b="1" dirty="0" smtClean="0"/>
          </a:p>
          <a:p>
            <a:pPr algn="ctr">
              <a:lnSpc>
                <a:spcPct val="120000"/>
              </a:lnSpc>
            </a:pPr>
            <a:r>
              <a:rPr lang="ko-KR" altLang="en-US" sz="3600" b="1" dirty="0" smtClean="0"/>
              <a:t>패배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플레이</a:t>
            </a:r>
            <a:r>
              <a:rPr lang="ko-KR" altLang="en-US" sz="3600" b="1" dirty="0"/>
              <a:t>어</a:t>
            </a:r>
            <a:r>
              <a:rPr lang="ko-KR" altLang="en-US" sz="3600" b="1" dirty="0" smtClean="0"/>
              <a:t>의 죽음</a:t>
            </a:r>
            <a:endParaRPr lang="en-US" altLang="ko-KR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1412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1"/>
                </a:solidFill>
              </a:rPr>
              <a:t>유닛의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 종류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39441"/>
            <a:ext cx="1440000" cy="14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770996"/>
            <a:ext cx="1728192" cy="172819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275856" y="3540377"/>
            <a:ext cx="2596436" cy="259643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공통 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유닛</a:t>
            </a:r>
            <a:endParaRPr lang="en-US" altLang="ko-KR" sz="3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63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1"/>
                </a:solidFill>
              </a:rPr>
              <a:t>유닛의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 종류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884249" y="3294730"/>
            <a:ext cx="1617528" cy="161752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b="1" dirty="0" smtClean="0">
                <a:solidFill>
                  <a:schemeClr val="tx1"/>
                </a:solidFill>
              </a:rPr>
              <a:t>공통 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유닛</a:t>
            </a:r>
            <a:endParaRPr lang="en-US" altLang="ko-KR" sz="3200" b="1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5627" y="2660635"/>
            <a:ext cx="1383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b="1" dirty="0" err="1" smtClean="0">
                <a:solidFill>
                  <a:schemeClr val="bg1"/>
                </a:solidFill>
              </a:rPr>
              <a:t>Atype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ko-KR" sz="1200" b="1" dirty="0" err="1" smtClean="0">
                <a:solidFill>
                  <a:schemeClr val="bg1">
                    <a:lumMod val="75000"/>
                  </a:schemeClr>
                </a:solidFill>
              </a:rPr>
              <a:t>Btype</a:t>
            </a:r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</a:rPr>
              <a:t>에게 강함</a:t>
            </a:r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200" b="1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52468" y="2814523"/>
            <a:ext cx="2972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보병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작은 생물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52468" y="3895487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기계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큰 생물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52468" y="4982995"/>
            <a:ext cx="2972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비행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비행 생물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99792" y="4103494"/>
            <a:ext cx="18002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851920" y="5244605"/>
            <a:ext cx="64807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851920" y="3065201"/>
            <a:ext cx="64807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51920" y="3032150"/>
            <a:ext cx="0" cy="224989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95626" y="3698928"/>
            <a:ext cx="1383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b="1" dirty="0" err="1" smtClean="0">
                <a:solidFill>
                  <a:schemeClr val="bg1"/>
                </a:solidFill>
              </a:rPr>
              <a:t>Btype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altLang="ko-KR" sz="1200" b="1" dirty="0" err="1" smtClean="0">
                <a:solidFill>
                  <a:schemeClr val="bg1">
                    <a:lumMod val="75000"/>
                  </a:schemeClr>
                </a:solidFill>
              </a:rPr>
              <a:t>type</a:t>
            </a:r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</a:rPr>
              <a:t>에게 강함</a:t>
            </a:r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200" b="1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1554" y="4829106"/>
            <a:ext cx="1391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b="1" dirty="0" err="1" smtClean="0">
                <a:solidFill>
                  <a:schemeClr val="bg1"/>
                </a:solidFill>
              </a:rPr>
              <a:t>Btype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ko-KR" sz="1200" b="1" dirty="0" err="1" smtClean="0">
                <a:solidFill>
                  <a:schemeClr val="bg1">
                    <a:lumMod val="75000"/>
                  </a:schemeClr>
                </a:solidFill>
              </a:rPr>
              <a:t>Atype</a:t>
            </a:r>
            <a:r>
              <a:rPr lang="ko-KR" altLang="en-US" sz="1200" b="1" dirty="0" smtClean="0">
                <a:solidFill>
                  <a:schemeClr val="bg1">
                    <a:lumMod val="75000"/>
                  </a:schemeClr>
                </a:solidFill>
              </a:rPr>
              <a:t>에게 강함</a:t>
            </a:r>
            <a:r>
              <a:rPr lang="en-US" altLang="ko-KR" sz="1200" b="1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200" b="1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4094" y="1988840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기계종</a:t>
            </a:r>
            <a:r>
              <a:rPr lang="ko-KR" altLang="en-US" sz="2800" b="1" dirty="0">
                <a:solidFill>
                  <a:schemeClr val="bg1"/>
                </a:solidFill>
              </a:rPr>
              <a:t>족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 생체종족</a:t>
            </a:r>
          </a:p>
        </p:txBody>
      </p:sp>
    </p:spTree>
    <p:extLst>
      <p:ext uri="{BB962C8B-B14F-4D97-AF65-F5344CB8AC3E}">
        <p14:creationId xmlns:p14="http://schemas.microsoft.com/office/powerpoint/2010/main" val="271059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>
                <a:solidFill>
                  <a:schemeClr val="tx1"/>
                </a:solidFill>
              </a:rPr>
              <a:t>17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진영 확인</a:t>
            </a:r>
            <a:endParaRPr lang="ko-KR" altLang="en-US" sz="30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622578" y="1966846"/>
            <a:ext cx="7848872" cy="4248432"/>
          </a:xfrm>
          <a:prstGeom prst="roundRect">
            <a:avLst>
              <a:gd name="adj" fmla="val 1886"/>
            </a:avLst>
          </a:prstGeom>
          <a:solidFill>
            <a:srgbClr val="43200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1" y="2020372"/>
            <a:ext cx="7704896" cy="4151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653903"/>
            <a:ext cx="2520280" cy="15613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767887"/>
            <a:ext cx="1705868" cy="9191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타원형 설명선 29"/>
          <p:cNvSpPr/>
          <p:nvPr/>
        </p:nvSpPr>
        <p:spPr>
          <a:xfrm flipH="1">
            <a:off x="4211960" y="3656808"/>
            <a:ext cx="1531587" cy="997095"/>
          </a:xfrm>
          <a:prstGeom prst="wedgeEllipseCallout">
            <a:avLst>
              <a:gd name="adj1" fmla="val -40974"/>
              <a:gd name="adj2" fmla="val 5255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Player</a:t>
            </a: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화</a:t>
            </a:r>
            <a:r>
              <a:rPr lang="ko-KR" altLang="en-US" b="1" dirty="0">
                <a:solidFill>
                  <a:schemeClr val="bg1"/>
                </a:solidFill>
              </a:rPr>
              <a:t>면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7" y="1974683"/>
            <a:ext cx="7702849" cy="41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5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18252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</a:rPr>
              <a:t>Player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000" b="1" dirty="0" smtClean="0">
                <a:solidFill>
                  <a:schemeClr val="bg1"/>
                </a:solidFill>
              </a:rPr>
              <a:t>AI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22578" y="1966846"/>
            <a:ext cx="7848872" cy="4248432"/>
          </a:xfrm>
          <a:prstGeom prst="roundRect">
            <a:avLst>
              <a:gd name="adj" fmla="val 1886"/>
            </a:avLst>
          </a:prstGeom>
          <a:solidFill>
            <a:srgbClr val="43200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1" y="2020372"/>
            <a:ext cx="7704896" cy="4151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10" y="1628880"/>
            <a:ext cx="720000" cy="72000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2217370" y="3499870"/>
            <a:ext cx="4657085" cy="1530397"/>
            <a:chOff x="2217370" y="3499870"/>
            <a:chExt cx="4657085" cy="153039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370" y="3499870"/>
              <a:ext cx="1058486" cy="1530397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5868144" y="3499870"/>
              <a:ext cx="1006311" cy="1454960"/>
              <a:chOff x="3131840" y="3499870"/>
              <a:chExt cx="1006311" cy="145496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131840" y="3499870"/>
                <a:ext cx="1006311" cy="1454960"/>
              </a:xfrm>
              <a:prstGeom prst="rect">
                <a:avLst/>
              </a:prstGeom>
            </p:spPr>
          </p:pic>
          <p:sp>
            <p:nvSpPr>
              <p:cNvPr id="31" name="모서리가 둥근 직사각형 30"/>
              <p:cNvSpPr/>
              <p:nvPr/>
            </p:nvSpPr>
            <p:spPr>
              <a:xfrm flipH="1">
                <a:off x="3395172" y="3844855"/>
                <a:ext cx="479646" cy="547356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2800" b="1" dirty="0" smtClean="0"/>
                  <a:t>C</a:t>
                </a:r>
                <a:endParaRPr lang="ko-KR" altLang="en-US" sz="2800" b="1" dirty="0"/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2429058" y="2960887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PC</a:t>
            </a:r>
            <a:endParaRPr lang="ko-KR" alt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08104" y="296088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아군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유닛</a:t>
            </a:r>
            <a:endParaRPr lang="ko-KR" altLang="en-US" sz="2800" b="1" dirty="0" smtClean="0">
              <a:solidFill>
                <a:schemeClr val="bg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9" y="1628880"/>
            <a:ext cx="720000" cy="72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014026" y="2664744"/>
            <a:ext cx="1268228" cy="1115506"/>
            <a:chOff x="4014026" y="2348880"/>
            <a:chExt cx="1268228" cy="1115506"/>
          </a:xfrm>
        </p:grpSpPr>
        <p:sp>
          <p:nvSpPr>
            <p:cNvPr id="8" name="타원 7"/>
            <p:cNvSpPr/>
            <p:nvPr/>
          </p:nvSpPr>
          <p:spPr>
            <a:xfrm>
              <a:off x="4283969" y="2636912"/>
              <a:ext cx="720079" cy="148622"/>
            </a:xfrm>
            <a:prstGeom prst="ellipse">
              <a:avLst/>
            </a:prstGeom>
            <a:solidFill>
              <a:srgbClr val="00B0F0">
                <a:alpha val="46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162" descr="1336998508_hand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37943">
              <a:off x="4426105" y="2608237"/>
              <a:ext cx="856149" cy="856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타원 42"/>
            <p:cNvSpPr/>
            <p:nvPr/>
          </p:nvSpPr>
          <p:spPr>
            <a:xfrm>
              <a:off x="4014026" y="2348880"/>
              <a:ext cx="269943" cy="269943"/>
            </a:xfrm>
            <a:prstGeom prst="ellipse">
              <a:avLst/>
            </a:prstGeom>
            <a:solidFill>
              <a:srgbClr val="F2080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747787" y="3975417"/>
            <a:ext cx="1268228" cy="1115506"/>
            <a:chOff x="4014026" y="2348880"/>
            <a:chExt cx="1268228" cy="1115506"/>
          </a:xfrm>
        </p:grpSpPr>
        <p:sp>
          <p:nvSpPr>
            <p:cNvPr id="45" name="타원 44"/>
            <p:cNvSpPr/>
            <p:nvPr/>
          </p:nvSpPr>
          <p:spPr>
            <a:xfrm>
              <a:off x="4283969" y="2636912"/>
              <a:ext cx="720079" cy="148622"/>
            </a:xfrm>
            <a:prstGeom prst="ellipse">
              <a:avLst/>
            </a:prstGeom>
            <a:solidFill>
              <a:srgbClr val="00B0F0">
                <a:alpha val="46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162" descr="1336998508_hand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37943">
              <a:off x="4426105" y="2608237"/>
              <a:ext cx="856149" cy="856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타원 46"/>
            <p:cNvSpPr/>
            <p:nvPr/>
          </p:nvSpPr>
          <p:spPr>
            <a:xfrm>
              <a:off x="4014026" y="2348880"/>
              <a:ext cx="269943" cy="269943"/>
            </a:xfrm>
            <a:prstGeom prst="ellipse">
              <a:avLst/>
            </a:prstGeom>
            <a:solidFill>
              <a:srgbClr val="F2080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2</a:t>
              </a:r>
              <a:endParaRPr lang="ko-KR" altLang="en-US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347864" y="3484107"/>
            <a:ext cx="2520280" cy="927964"/>
            <a:chOff x="3347864" y="3484107"/>
            <a:chExt cx="2520280" cy="927964"/>
          </a:xfrm>
        </p:grpSpPr>
        <p:cxnSp>
          <p:nvCxnSpPr>
            <p:cNvPr id="13" name="직선 화살표 연결선 12"/>
            <p:cNvCxnSpPr/>
            <p:nvPr/>
          </p:nvCxnSpPr>
          <p:spPr>
            <a:xfrm flipV="1">
              <a:off x="3347864" y="3484107"/>
              <a:ext cx="976655" cy="491310"/>
            </a:xfrm>
            <a:prstGeom prst="straightConnector1">
              <a:avLst/>
            </a:prstGeom>
            <a:ln w="635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3347864" y="4227350"/>
              <a:ext cx="2520280" cy="184721"/>
            </a:xfrm>
            <a:prstGeom prst="straightConnector1">
              <a:avLst/>
            </a:prstGeom>
            <a:ln w="635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모서리가 둥근 직사각형 41"/>
          <p:cNvSpPr/>
          <p:nvPr/>
        </p:nvSpPr>
        <p:spPr>
          <a:xfrm>
            <a:off x="1736094" y="2571261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5400" b="1" dirty="0" smtClean="0"/>
              <a:t>이</a:t>
            </a:r>
            <a:r>
              <a:rPr lang="ko-KR" altLang="en-US" sz="5400" b="1" dirty="0"/>
              <a:t>동</a:t>
            </a:r>
            <a:endParaRPr lang="en-US" altLang="ko-KR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36887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8"/>
          <p:cNvSpPr>
            <a:spLocks noChangeArrowheads="1"/>
          </p:cNvSpPr>
          <p:nvPr/>
        </p:nvSpPr>
        <p:spPr bwMode="auto">
          <a:xfrm flipV="1">
            <a:off x="5508625" y="2887663"/>
            <a:ext cx="3238500" cy="36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ko-KR" altLang="ko-KR" sz="1000">
              <a:solidFill>
                <a:schemeClr val="bg1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8316913" y="2276475"/>
            <a:ext cx="422275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3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pPr eaLnBrk="1" hangingPunct="1"/>
            <a:endParaRPr lang="en-US" altLang="ko-KR" sz="1000" b="1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3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 eaLnBrk="1" hangingPunct="1"/>
            <a:endParaRPr lang="en-US" altLang="ko-KR" sz="1000" b="1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3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5508625" y="2373313"/>
            <a:ext cx="11913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esign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5508625" y="2997200"/>
            <a:ext cx="186172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Programming</a:t>
            </a:r>
          </a:p>
          <a:p>
            <a:pPr eaLnBrk="1" hangingPunct="1"/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Graphic</a:t>
            </a:r>
            <a:endParaRPr lang="ko-KR"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2615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18252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</a:rPr>
              <a:t>Player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000" b="1" dirty="0" smtClean="0">
                <a:solidFill>
                  <a:schemeClr val="bg1"/>
                </a:solidFill>
              </a:rPr>
              <a:t>AI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22578" y="1966846"/>
            <a:ext cx="7848872" cy="4248432"/>
          </a:xfrm>
          <a:prstGeom prst="roundRect">
            <a:avLst>
              <a:gd name="adj" fmla="val 1886"/>
            </a:avLst>
          </a:prstGeom>
          <a:solidFill>
            <a:srgbClr val="43200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1" y="2020372"/>
            <a:ext cx="7704896" cy="4151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28" name="그룹 27"/>
          <p:cNvGrpSpPr/>
          <p:nvPr/>
        </p:nvGrpSpPr>
        <p:grpSpPr>
          <a:xfrm>
            <a:off x="5868144" y="3499870"/>
            <a:ext cx="1006311" cy="1454960"/>
            <a:chOff x="3131840" y="3499870"/>
            <a:chExt cx="1006311" cy="145496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31840" y="3499870"/>
              <a:ext cx="1006311" cy="1454960"/>
            </a:xfrm>
            <a:prstGeom prst="rect">
              <a:avLst/>
            </a:prstGeom>
          </p:spPr>
        </p:pic>
        <p:sp>
          <p:nvSpPr>
            <p:cNvPr id="31" name="모서리가 둥근 직사각형 30"/>
            <p:cNvSpPr/>
            <p:nvPr/>
          </p:nvSpPr>
          <p:spPr>
            <a:xfrm flipH="1">
              <a:off x="3395172" y="3844855"/>
              <a:ext cx="479646" cy="5473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dirty="0" smtClean="0"/>
                <a:t>C</a:t>
              </a:r>
              <a:endParaRPr lang="ko-KR" altLang="en-US" sz="2800" b="1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508104" y="296088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아군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유닛</a:t>
            </a:r>
            <a:endParaRPr lang="ko-KR" altLang="en-US" sz="2800" b="1" dirty="0" smtClean="0">
              <a:solidFill>
                <a:schemeClr val="bg1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9" y="1628880"/>
            <a:ext cx="720000" cy="720000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5747787" y="3975417"/>
            <a:ext cx="1268228" cy="1115506"/>
            <a:chOff x="4014026" y="2348880"/>
            <a:chExt cx="1268228" cy="1115506"/>
          </a:xfrm>
        </p:grpSpPr>
        <p:sp>
          <p:nvSpPr>
            <p:cNvPr id="45" name="타원 44"/>
            <p:cNvSpPr/>
            <p:nvPr/>
          </p:nvSpPr>
          <p:spPr>
            <a:xfrm>
              <a:off x="4283969" y="2636912"/>
              <a:ext cx="720079" cy="148622"/>
            </a:xfrm>
            <a:prstGeom prst="ellipse">
              <a:avLst/>
            </a:prstGeom>
            <a:solidFill>
              <a:srgbClr val="00B0F0">
                <a:alpha val="46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162" descr="1336998508_hand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37943">
              <a:off x="4426105" y="2608237"/>
              <a:ext cx="856149" cy="856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타원 46"/>
            <p:cNvSpPr/>
            <p:nvPr/>
          </p:nvSpPr>
          <p:spPr>
            <a:xfrm>
              <a:off x="4014026" y="2348880"/>
              <a:ext cx="269943" cy="269943"/>
            </a:xfrm>
            <a:prstGeom prst="ellipse">
              <a:avLst/>
            </a:prstGeom>
            <a:solidFill>
              <a:srgbClr val="F2080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1</a:t>
              </a:r>
              <a:endParaRPr lang="ko-KR" altLang="en-US" b="1" dirty="0"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1628880"/>
            <a:ext cx="720000" cy="720000"/>
          </a:xfrm>
          <a:prstGeom prst="rect">
            <a:avLst/>
          </a:prstGeom>
        </p:spPr>
      </p:pic>
      <p:cxnSp>
        <p:nvCxnSpPr>
          <p:cNvPr id="48" name="직선 화살표 연결선 47"/>
          <p:cNvCxnSpPr/>
          <p:nvPr/>
        </p:nvCxnSpPr>
        <p:spPr>
          <a:xfrm>
            <a:off x="3347864" y="4227350"/>
            <a:ext cx="2520280" cy="184721"/>
          </a:xfrm>
          <a:prstGeom prst="straightConnector1">
            <a:avLst/>
          </a:prstGeom>
          <a:ln w="635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217370" y="2960887"/>
            <a:ext cx="1058486" cy="2069380"/>
            <a:chOff x="2217370" y="2960887"/>
            <a:chExt cx="1058486" cy="206938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370" y="3499870"/>
              <a:ext cx="1058486" cy="153039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2429058" y="2960887"/>
              <a:ext cx="635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PC</a:t>
              </a:r>
              <a:endParaRPr lang="ko-KR" altLang="en-US" sz="28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292237" y="3535674"/>
            <a:ext cx="1455550" cy="1455550"/>
            <a:chOff x="3701822" y="3488844"/>
            <a:chExt cx="1740356" cy="1740356"/>
          </a:xfrm>
        </p:grpSpPr>
        <p:sp>
          <p:nvSpPr>
            <p:cNvPr id="33" name="폭발 1 32"/>
            <p:cNvSpPr/>
            <p:nvPr/>
          </p:nvSpPr>
          <p:spPr>
            <a:xfrm>
              <a:off x="3701822" y="3488844"/>
              <a:ext cx="1740356" cy="1740356"/>
            </a:xfrm>
            <a:prstGeom prst="irregularSeal1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</a:schemeClr>
                </a:gs>
                <a:gs pos="63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폭발 1 33"/>
            <p:cNvSpPr/>
            <p:nvPr/>
          </p:nvSpPr>
          <p:spPr>
            <a:xfrm>
              <a:off x="3948528" y="3747862"/>
              <a:ext cx="1208844" cy="1208844"/>
            </a:xfrm>
            <a:prstGeom prst="irregularSeal1">
              <a:avLst/>
            </a:prstGeom>
            <a:gradFill>
              <a:gsLst>
                <a:gs pos="0">
                  <a:srgbClr val="FF0101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1736094" y="2686906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5400" b="1" dirty="0" smtClean="0"/>
              <a:t>공</a:t>
            </a:r>
            <a:r>
              <a:rPr lang="ko-KR" altLang="en-US" sz="5400" b="1" dirty="0"/>
              <a:t>격</a:t>
            </a:r>
            <a:endParaRPr lang="en-US" altLang="ko-KR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38787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55933E-6 L 0.09722 0.011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1" y="5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25313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</a:rPr>
              <a:t>Computer AI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22578" y="1966846"/>
            <a:ext cx="7848872" cy="4248432"/>
          </a:xfrm>
          <a:prstGeom prst="roundRect">
            <a:avLst>
              <a:gd name="adj" fmla="val 1886"/>
            </a:avLst>
          </a:prstGeom>
          <a:solidFill>
            <a:srgbClr val="43200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1" y="2020372"/>
            <a:ext cx="7704896" cy="4151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9" y="1628880"/>
            <a:ext cx="720000" cy="720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1628880"/>
            <a:ext cx="720000" cy="720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868144" y="3499870"/>
            <a:ext cx="1006311" cy="1454960"/>
            <a:chOff x="5868144" y="3499870"/>
            <a:chExt cx="1006311" cy="145496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8144" y="3499870"/>
              <a:ext cx="1006311" cy="1454960"/>
            </a:xfrm>
            <a:prstGeom prst="rect">
              <a:avLst/>
            </a:prstGeom>
          </p:spPr>
        </p:pic>
        <p:sp>
          <p:nvSpPr>
            <p:cNvPr id="38" name="모서리가 둥근 직사각형 37"/>
            <p:cNvSpPr/>
            <p:nvPr/>
          </p:nvSpPr>
          <p:spPr>
            <a:xfrm flipH="1">
              <a:off x="6131476" y="3844855"/>
              <a:ext cx="479646" cy="5473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dirty="0" smtClean="0"/>
                <a:t>C</a:t>
              </a:r>
              <a:endParaRPr lang="ko-KR" altLang="en-US" sz="2800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217370" y="3499870"/>
            <a:ext cx="1058486" cy="1530397"/>
            <a:chOff x="2217370" y="3499870"/>
            <a:chExt cx="1058486" cy="1530397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370" y="3499870"/>
              <a:ext cx="1058486" cy="1530397"/>
            </a:xfrm>
            <a:prstGeom prst="rect">
              <a:avLst/>
            </a:prstGeom>
          </p:spPr>
        </p:pic>
        <p:sp>
          <p:nvSpPr>
            <p:cNvPr id="48" name="모서리가 둥근 직사각형 47"/>
            <p:cNvSpPr/>
            <p:nvPr/>
          </p:nvSpPr>
          <p:spPr>
            <a:xfrm flipH="1">
              <a:off x="2506790" y="3844855"/>
              <a:ext cx="479646" cy="5473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2800" b="1" dirty="0" smtClean="0"/>
                <a:t>A</a:t>
              </a:r>
              <a:endParaRPr lang="ko-KR" altLang="en-US" sz="2800" b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886824" y="2656160"/>
            <a:ext cx="3557384" cy="772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가장 가까운 적을 찾음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</a:rPr>
              <a:t>공격 범위에 들어올 경우 공격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736094" y="2675149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5400" b="1" dirty="0" smtClean="0"/>
              <a:t>Computer AI</a:t>
            </a:r>
          </a:p>
        </p:txBody>
      </p:sp>
    </p:spTree>
    <p:extLst>
      <p:ext uri="{BB962C8B-B14F-4D97-AF65-F5344CB8AC3E}">
        <p14:creationId xmlns:p14="http://schemas.microsoft.com/office/powerpoint/2010/main" val="234683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주요 아이디어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22578" y="1966846"/>
            <a:ext cx="7848872" cy="4248432"/>
          </a:xfrm>
          <a:prstGeom prst="roundRect">
            <a:avLst>
              <a:gd name="adj" fmla="val 1886"/>
            </a:avLst>
          </a:prstGeom>
          <a:solidFill>
            <a:srgbClr val="43200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1" y="2020372"/>
            <a:ext cx="7704896" cy="4151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9" y="1628880"/>
            <a:ext cx="720000" cy="720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1628880"/>
            <a:ext cx="720000" cy="72000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2185703" y="2909258"/>
            <a:ext cx="849331" cy="2895113"/>
            <a:chOff x="2909852" y="2792688"/>
            <a:chExt cx="849331" cy="2895113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852" y="2792688"/>
              <a:ext cx="558876" cy="808043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3056099" y="3044716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C</a:t>
              </a:r>
              <a:endParaRPr lang="ko-KR" altLang="en-US" b="1" dirty="0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852" y="3798319"/>
              <a:ext cx="558876" cy="808043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>
            <a:xfrm>
              <a:off x="3067116" y="4023396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B</a:t>
              </a:r>
              <a:endParaRPr lang="ko-KR" altLang="en-US" b="1" dirty="0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307" y="4879758"/>
              <a:ext cx="558876" cy="808043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3346554" y="5094875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56176" y="3634522"/>
            <a:ext cx="558876" cy="808043"/>
            <a:chOff x="6156176" y="3634522"/>
            <a:chExt cx="558876" cy="80804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56176" y="3634522"/>
              <a:ext cx="558876" cy="808043"/>
            </a:xfrm>
            <a:prstGeom prst="rect">
              <a:avLst/>
            </a:prstGeom>
          </p:spPr>
        </p:pic>
        <p:sp>
          <p:nvSpPr>
            <p:cNvPr id="56" name="모서리가 둥근 직사각형 55"/>
            <p:cNvSpPr/>
            <p:nvPr/>
          </p:nvSpPr>
          <p:spPr>
            <a:xfrm flipH="1">
              <a:off x="6302423" y="3849639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888787" y="3161286"/>
            <a:ext cx="3219913" cy="2123552"/>
            <a:chOff x="2888787" y="3161286"/>
            <a:chExt cx="3219913" cy="2123552"/>
          </a:xfrm>
        </p:grpSpPr>
        <p:cxnSp>
          <p:nvCxnSpPr>
            <p:cNvPr id="8" name="직선 화살표 연결선 7"/>
            <p:cNvCxnSpPr/>
            <p:nvPr/>
          </p:nvCxnSpPr>
          <p:spPr>
            <a:xfrm>
              <a:off x="2888787" y="3161286"/>
              <a:ext cx="3123373" cy="5560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>
              <a:off x="2985327" y="3358874"/>
              <a:ext cx="3123373" cy="556015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 flipV="1">
              <a:off x="2919914" y="4096205"/>
              <a:ext cx="3092246" cy="1467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V="1">
              <a:off x="3063930" y="4442565"/>
              <a:ext cx="2948230" cy="8422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4171035" y="2320446"/>
            <a:ext cx="558876" cy="808043"/>
            <a:chOff x="4171035" y="2320446"/>
            <a:chExt cx="558876" cy="808043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1035" y="2320446"/>
              <a:ext cx="558876" cy="808043"/>
            </a:xfrm>
            <a:prstGeom prst="rect">
              <a:avLst/>
            </a:prstGeom>
          </p:spPr>
        </p:pic>
        <p:sp>
          <p:nvSpPr>
            <p:cNvPr id="62" name="모서리가 둥근 직사각형 61"/>
            <p:cNvSpPr/>
            <p:nvPr/>
          </p:nvSpPr>
          <p:spPr>
            <a:xfrm flipH="1">
              <a:off x="4317282" y="2535563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563888" y="2622217"/>
            <a:ext cx="601571" cy="433553"/>
            <a:chOff x="3491880" y="2622217"/>
            <a:chExt cx="673579" cy="433553"/>
          </a:xfrm>
        </p:grpSpPr>
        <p:cxnSp>
          <p:nvCxnSpPr>
            <p:cNvPr id="15" name="직선 화살표 연결선 14"/>
            <p:cNvCxnSpPr/>
            <p:nvPr/>
          </p:nvCxnSpPr>
          <p:spPr>
            <a:xfrm flipH="1">
              <a:off x="3491880" y="2622217"/>
              <a:ext cx="673578" cy="26817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>
              <a:off x="3491880" y="2787591"/>
              <a:ext cx="673579" cy="26817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79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39047E-6 L 0.08854 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09877E-6 L 0.06389 -0.0046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3147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재미요소 및 강점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3308907" y="1535553"/>
            <a:ext cx="2520280" cy="252028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3200" b="1" dirty="0" smtClean="0">
                <a:solidFill>
                  <a:schemeClr val="tx1"/>
                </a:solidFill>
              </a:rPr>
              <a:t>전략</a:t>
            </a:r>
            <a:endParaRPr lang="en-US" altLang="ko-KR" sz="32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b="1" dirty="0" smtClean="0">
                <a:solidFill>
                  <a:schemeClr val="tx1"/>
                </a:solidFill>
              </a:rPr>
              <a:t>요</a:t>
            </a:r>
            <a:r>
              <a:rPr lang="ko-KR" altLang="en-US" sz="3200" b="1" dirty="0">
                <a:solidFill>
                  <a:schemeClr val="tx1"/>
                </a:solidFill>
              </a:rPr>
              <a:t>소</a:t>
            </a:r>
          </a:p>
        </p:txBody>
      </p:sp>
      <p:sp>
        <p:nvSpPr>
          <p:cNvPr id="22" name="타원 21"/>
          <p:cNvSpPr/>
          <p:nvPr/>
        </p:nvSpPr>
        <p:spPr>
          <a:xfrm>
            <a:off x="2339752" y="3645024"/>
            <a:ext cx="1476164" cy="147616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액션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스킬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이펙트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endParaRPr lang="en-US" altLang="ko-KR" sz="1600" b="1" dirty="0" smtClean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785023" y="4259250"/>
            <a:ext cx="1872208" cy="18722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3200" b="1" dirty="0" smtClean="0">
                <a:solidFill>
                  <a:schemeClr val="tx1"/>
                </a:solidFill>
              </a:rPr>
              <a:t>스파이</a:t>
            </a:r>
            <a:endParaRPr lang="en-US" altLang="ko-KR" sz="32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목표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고득점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24180" y="3198211"/>
            <a:ext cx="1942058" cy="1942058"/>
          </a:xfrm>
          <a:prstGeom prst="ellipse">
            <a:avLst/>
          </a:prstGeom>
          <a:solidFill>
            <a:srgbClr val="FFFF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2400" b="1" dirty="0" smtClean="0">
                <a:solidFill>
                  <a:schemeClr val="tx1"/>
                </a:solidFill>
              </a:rPr>
              <a:t>쉬운 조작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2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터치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15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8"/>
          <p:cNvSpPr>
            <a:spLocks noChangeArrowheads="1"/>
          </p:cNvSpPr>
          <p:nvPr/>
        </p:nvSpPr>
        <p:spPr bwMode="auto">
          <a:xfrm flipV="1">
            <a:off x="5500688" y="3501008"/>
            <a:ext cx="3238500" cy="36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ko-KR" altLang="ko-KR" sz="1000">
              <a:solidFill>
                <a:schemeClr val="bg1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8316913" y="2425531"/>
            <a:ext cx="421910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3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 eaLnBrk="1" hangingPunct="1"/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5508625" y="2596842"/>
            <a:ext cx="10214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Design</a:t>
            </a:r>
            <a:endParaRPr lang="ko-KR"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5508104" y="2997200"/>
            <a:ext cx="21981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rogramming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508104" y="3635732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Graphic</a:t>
            </a:r>
            <a:endParaRPr lang="ko-KR" altLang="en-US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2615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042" y="332656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개발환경 설정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1916832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개발팀 특성 파악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7584" y="2596842"/>
            <a:ext cx="798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>
                <a:solidFill>
                  <a:schemeClr val="bg1"/>
                </a:solidFill>
              </a:rPr>
              <a:t>김성후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OOP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에 강점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실무경력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프로젝트 경험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개발 경험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X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함형찬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</a:rPr>
              <a:t>모바일</a:t>
            </a:r>
            <a:r>
              <a:rPr lang="ko-KR" altLang="en-US" sz="2000" b="1" dirty="0">
                <a:solidFill>
                  <a:schemeClr val="bg1"/>
                </a:solidFill>
              </a:rPr>
              <a:t> 게임개발 경력</a:t>
            </a:r>
            <a:r>
              <a:rPr lang="en-US" altLang="ko-KR" sz="2000" b="1" dirty="0">
                <a:solidFill>
                  <a:schemeClr val="bg1"/>
                </a:solidFill>
              </a:rPr>
              <a:t>. </a:t>
            </a:r>
            <a:r>
              <a:rPr lang="ko-KR" altLang="en-US" sz="2000" b="1" dirty="0">
                <a:solidFill>
                  <a:schemeClr val="bg1"/>
                </a:solidFill>
              </a:rPr>
              <a:t>완수한 프로젝트 경험</a:t>
            </a:r>
            <a:r>
              <a:rPr lang="en-US" altLang="ko-KR" sz="2000" b="1" dirty="0">
                <a:solidFill>
                  <a:schemeClr val="bg1"/>
                </a:solidFill>
              </a:rPr>
              <a:t>. </a:t>
            </a:r>
            <a:r>
              <a:rPr lang="ko-KR" altLang="en-US" sz="2000" b="1" dirty="0">
                <a:solidFill>
                  <a:schemeClr val="bg1"/>
                </a:solidFill>
              </a:rPr>
              <a:t>구현에 강점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b="1" dirty="0" smtClean="0">
                <a:solidFill>
                  <a:schemeClr val="bg1"/>
                </a:solidFill>
              </a:rPr>
              <a:t>조병우 </a:t>
            </a:r>
            <a:r>
              <a:rPr lang="en-US" altLang="ko-KR" sz="2000" b="1" dirty="0">
                <a:solidFill>
                  <a:schemeClr val="bg1"/>
                </a:solidFill>
              </a:rPr>
              <a:t>: OOP</a:t>
            </a:r>
            <a:r>
              <a:rPr lang="ko-KR" altLang="en-US" sz="2000" b="1" dirty="0">
                <a:solidFill>
                  <a:schemeClr val="bg1"/>
                </a:solidFill>
              </a:rPr>
              <a:t>에 강점</a:t>
            </a:r>
            <a:r>
              <a:rPr lang="en-US" altLang="ko-KR" sz="2000" b="1" dirty="0">
                <a:solidFill>
                  <a:schemeClr val="bg1"/>
                </a:solidFill>
              </a:rPr>
              <a:t>. </a:t>
            </a:r>
            <a:r>
              <a:rPr lang="ko-KR" altLang="en-US" sz="2000" b="1" dirty="0">
                <a:solidFill>
                  <a:schemeClr val="bg1"/>
                </a:solidFill>
              </a:rPr>
              <a:t>유사장르 개발 경험</a:t>
            </a:r>
            <a:r>
              <a:rPr lang="en-US" altLang="ko-KR" sz="2000" b="1" dirty="0">
                <a:solidFill>
                  <a:schemeClr val="bg1"/>
                </a:solidFill>
              </a:rPr>
              <a:t>. </a:t>
            </a:r>
            <a:r>
              <a:rPr lang="ko-KR" altLang="en-US" sz="2000" b="1" dirty="0" err="1">
                <a:solidFill>
                  <a:schemeClr val="bg1"/>
                </a:solidFill>
              </a:rPr>
              <a:t>모바일</a:t>
            </a:r>
            <a:r>
              <a:rPr lang="ko-KR" altLang="en-US" sz="2000" b="1" dirty="0">
                <a:solidFill>
                  <a:schemeClr val="bg1"/>
                </a:solidFill>
              </a:rPr>
              <a:t> 개발 경험 없음</a:t>
            </a:r>
            <a:r>
              <a:rPr lang="en-US" altLang="ko-KR" sz="2000" b="1" dirty="0">
                <a:solidFill>
                  <a:schemeClr val="bg1"/>
                </a:solidFill>
              </a:rPr>
              <a:t>. 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8170" y="4005064"/>
            <a:ext cx="357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OOP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개념이 녹아있으면서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8170" y="4357519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환경 개발이 가능하되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8170" y="4757629"/>
            <a:ext cx="5506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진입장벽이 낮은 개발환경이 선택되어야 함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042" y="332656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개발도구 선정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file.thisisgame.com/upload/board/2013/03/26/20130326123500_87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32" y="1700808"/>
            <a:ext cx="50482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3169" y="4207526"/>
            <a:ext cx="4624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시각화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되어 있는 객체지향적 환경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1900" y="4607636"/>
            <a:ext cx="673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en-US" altLang="ko-KR" sz="2000" b="1" dirty="0">
                <a:solidFill>
                  <a:schemeClr val="bg1"/>
                </a:solidFill>
              </a:rPr>
              <a:t>Android, IOS, PC, Web, Flash </a:t>
            </a:r>
            <a:r>
              <a:rPr lang="ko-KR" altLang="en-US" sz="2000" b="1" dirty="0">
                <a:solidFill>
                  <a:schemeClr val="bg1"/>
                </a:solidFill>
              </a:rPr>
              <a:t>등 크로스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플랫폼 지</a:t>
            </a:r>
            <a:r>
              <a:rPr lang="ko-KR" altLang="en-US" sz="2000" b="1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1900" y="4999490"/>
            <a:ext cx="8432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제공되는 </a:t>
            </a:r>
            <a:r>
              <a:rPr lang="ko-KR" altLang="en-US" sz="2000" b="1" dirty="0">
                <a:solidFill>
                  <a:schemeClr val="bg1"/>
                </a:solidFill>
              </a:rPr>
              <a:t>개발요소들이 많아 개발기간이 짧은 미니프로젝트에 적합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1900" y="5407856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낮은 진입장벽으로 빠른 습득 가능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042" y="332656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개발 보조도구 선정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95977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48376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4566" y="5621178"/>
            <a:ext cx="7617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Unity3D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를 이용한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2D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게임에 있어 혁신적인 개발능률 향상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222" y="1606041"/>
            <a:ext cx="398145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19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042" y="332656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개발 보조도구 선정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95977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48376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2852" y="5621178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UI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요소의 빠른 개발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84784"/>
            <a:ext cx="46291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46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042" y="332656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개발 보조도구 선정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95977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48376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://postfiles13.naver.net/20130321_76/sinwee_1363861794003vI0Nh_PNG/Spine.png?type=w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32856"/>
            <a:ext cx="40767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3648" y="4041977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키프레임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애니메이션 방식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3772" y="4594487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부드러운 애니메이션 표현 가능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9040" y="5020428"/>
            <a:ext cx="6968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메모리에 올라가는 리소스의 양이 적어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모바일에서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유리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1"/>
                </a:solidFill>
              </a:rPr>
              <a:t>시놉시</a:t>
            </a:r>
            <a:r>
              <a:rPr lang="ko-KR" altLang="en-US" sz="3000" b="1" dirty="0" err="1">
                <a:solidFill>
                  <a:schemeClr val="bg1"/>
                </a:solidFill>
              </a:rPr>
              <a:t>스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91" y="4563419"/>
            <a:ext cx="1728192" cy="1728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73825" y="328498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A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종족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20" y="1844984"/>
            <a:ext cx="1440000" cy="144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7660" y="3284984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B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종족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92" y="1855921"/>
            <a:ext cx="1440000" cy="144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46403" y="6165304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C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종족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275856" y="2575921"/>
            <a:ext cx="259228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275856" y="2841919"/>
            <a:ext cx="2592288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1336995765_shield and swor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34645" y="2231492"/>
            <a:ext cx="1012740" cy="1012742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V="1">
            <a:off x="4566738" y="3284984"/>
            <a:ext cx="0" cy="12961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42" y="3685094"/>
            <a:ext cx="756792" cy="75679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754973" y="390960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스파</a:t>
            </a:r>
            <a:r>
              <a:rPr lang="ko-KR" altLang="en-US" sz="1400" b="1" dirty="0">
                <a:solidFill>
                  <a:schemeClr val="bg1"/>
                </a:solidFill>
              </a:rPr>
              <a:t>이</a:t>
            </a:r>
            <a:endParaRPr lang="ko-KR" altLang="en-US" sz="2800" b="1" dirty="0" smtClean="0">
              <a:solidFill>
                <a:schemeClr val="bg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653069" y="2636912"/>
            <a:ext cx="5655235" cy="2808312"/>
            <a:chOff x="1653069" y="2636912"/>
            <a:chExt cx="5655235" cy="2808312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1653069" y="2636912"/>
              <a:ext cx="5655235" cy="2808312"/>
            </a:xfrm>
            <a:prstGeom prst="roundRect">
              <a:avLst>
                <a:gd name="adj" fmla="val 6860"/>
              </a:avLst>
            </a:prstGeom>
            <a:solidFill>
              <a:schemeClr val="tx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712" y="4005064"/>
              <a:ext cx="1140491" cy="1140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643" b="100000" l="1335" r="100000">
                          <a14:foregroundMark x1="41923" y1="92389" x2="55941" y2="86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248" y="3140968"/>
              <a:ext cx="645694" cy="815522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643" b="100000" l="1335" r="100000">
                          <a14:foregroundMark x1="41923" y1="92389" x2="55941" y2="864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110" y="3140968"/>
              <a:ext cx="645694" cy="8155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495" y="3989541"/>
              <a:ext cx="1141200" cy="114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33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80728"/>
            <a:ext cx="395977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48376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제목 없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670740"/>
            <a:ext cx="9144000" cy="41872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1520" y="260648"/>
            <a:ext cx="3923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개발 보조도구 선정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8" name="Picture 2" descr="http://postfiles13.naver.net/20130321_76/sinwee_1363861794003vI0Nh_PNG/Spine.pn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78496"/>
            <a:ext cx="1800200" cy="6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덧셈 기호 8"/>
          <p:cNvSpPr/>
          <p:nvPr/>
        </p:nvSpPr>
        <p:spPr>
          <a:xfrm>
            <a:off x="1907704" y="1556792"/>
            <a:ext cx="792088" cy="720080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http://file.thisisgame.com/upload/board/2013/03/26/20130326123500_873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84784"/>
            <a:ext cx="2016224" cy="8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268760"/>
            <a:ext cx="1294690" cy="1149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덧셈 기호 12"/>
          <p:cNvSpPr/>
          <p:nvPr/>
        </p:nvSpPr>
        <p:spPr>
          <a:xfrm>
            <a:off x="4716016" y="1484784"/>
            <a:ext cx="792088" cy="720080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042" y="332656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개발 보조도구 선정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959778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48376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99792" y="4005064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프로젝트 공유 및 버전관리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9916" y="4557574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메타데이터 관리에 주의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64" y="2276872"/>
            <a:ext cx="6012160" cy="991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27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042" y="332656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개발언어 선정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6901" y="4788957"/>
            <a:ext cx="3817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JavaScript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에 비해 성능 우위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6901" y="5189067"/>
            <a:ext cx="5605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C Family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언어로 상대적으로 빠른 습득 가능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6901" y="5621178"/>
            <a:ext cx="7076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Garbage Collector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가 있어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Memory Leak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의 위험이 줄어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모바일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환경에서 유리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60170"/>
            <a:ext cx="5128617" cy="294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2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042" y="332656"/>
            <a:ext cx="3916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프로그램 전체 구조도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471601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363589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96752"/>
            <a:ext cx="6696744" cy="531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5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042" y="332656"/>
            <a:ext cx="36619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err="1" smtClean="0">
                <a:solidFill>
                  <a:schemeClr val="bg1"/>
                </a:solidFill>
              </a:rPr>
              <a:t>FiniteStateMachine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26" y="1412776"/>
            <a:ext cx="491490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2051" y="5477162"/>
            <a:ext cx="6037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스파이로서 특정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AI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를 조작할 수 있는 게임 설정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5877272"/>
            <a:ext cx="817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→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유닛의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동작 구현과 상태전이 판단을 분리해 병렬적으로 구현 가능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6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042" y="332656"/>
            <a:ext cx="31582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유한상태기계</a:t>
            </a:r>
            <a:r>
              <a:rPr lang="en-US" altLang="ko-KR" sz="3000" b="1" dirty="0" smtClean="0">
                <a:solidFill>
                  <a:schemeClr val="bg1"/>
                </a:solidFill>
              </a:rPr>
              <a:t>(AI)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1340768"/>
            <a:ext cx="77048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찾기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달아나기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도착하기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추격하기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배회하기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장애물 피하기</a:t>
            </a:r>
          </a:p>
          <a:p>
            <a:pPr>
              <a:buFontTx/>
              <a:buChar char="-"/>
            </a:pPr>
            <a:r>
              <a:rPr lang="ko-KR" altLang="en-US" sz="2800" b="1" dirty="0" smtClean="0">
                <a:solidFill>
                  <a:schemeClr val="bg1"/>
                </a:solidFill>
              </a:rPr>
              <a:t> 경로 따라가기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2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상대유닛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공격 목표 설정하고 공격하기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ko-KR" alt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3635896" y="2636912"/>
            <a:ext cx="1512168" cy="10801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508104" y="2852936"/>
            <a:ext cx="3013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>
                <a:solidFill>
                  <a:schemeClr val="bg1"/>
                </a:solidFill>
              </a:rPr>
              <a:t>길찾기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알고리즘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</a:rPr>
              <a:t>(</a:t>
            </a:r>
            <a:r>
              <a:rPr lang="en-US" altLang="ko-KR" sz="2800" b="1" dirty="0" err="1" smtClean="0">
                <a:solidFill>
                  <a:schemeClr val="bg1"/>
                </a:solidFill>
              </a:rPr>
              <a:t>Nav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 Mesh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사용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21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042" y="332656"/>
            <a:ext cx="31582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유한상태기계</a:t>
            </a:r>
            <a:r>
              <a:rPr lang="en-US" altLang="ko-KR" sz="3000" b="1" dirty="0" smtClean="0">
                <a:solidFill>
                  <a:schemeClr val="bg1"/>
                </a:solidFill>
              </a:rPr>
              <a:t>(AI)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9592" y="1916832"/>
            <a:ext cx="42835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b="1" dirty="0" smtClean="0">
                <a:solidFill>
                  <a:schemeClr val="bg1"/>
                </a:solidFill>
              </a:rPr>
              <a:t>빠르고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코딩하기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 쉽다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오류 수정이 용이하다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b="1" dirty="0" smtClean="0">
                <a:solidFill>
                  <a:schemeClr val="bg1"/>
                </a:solidFill>
              </a:rPr>
              <a:t>계산부담이 없다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직관적이다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AutoNum type="arabicPeriod"/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2800" b="1" dirty="0" smtClean="0">
                <a:solidFill>
                  <a:schemeClr val="bg1"/>
                </a:solidFill>
              </a:rPr>
              <a:t>유연성이 있다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  <a:endParaRPr lang="ko-KR" altLang="en-US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7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8"/>
          <p:cNvSpPr>
            <a:spLocks noChangeArrowheads="1"/>
          </p:cNvSpPr>
          <p:nvPr/>
        </p:nvSpPr>
        <p:spPr bwMode="auto">
          <a:xfrm flipV="1">
            <a:off x="5500688" y="4077072"/>
            <a:ext cx="3238500" cy="36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endParaRPr lang="ko-KR" altLang="ko-KR" sz="1000">
              <a:solidFill>
                <a:schemeClr val="bg1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8316913" y="2564904"/>
            <a:ext cx="42191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3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3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en-US" altLang="ko-KR" sz="10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5508625" y="2708920"/>
            <a:ext cx="10214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Design</a:t>
            </a:r>
            <a:endParaRPr lang="ko-KR"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5508104" y="3140968"/>
            <a:ext cx="18617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Programming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508104" y="3635732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</a:t>
            </a:r>
            <a:r>
              <a:rPr lang="en-US" altLang="ko-KR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raphic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725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ko-KR" altLang="en-US" sz="2800" b="1" dirty="0" smtClean="0">
                <a:solidFill>
                  <a:schemeClr val="bg1"/>
                </a:solidFill>
              </a:rPr>
              <a:t>종족 </a:t>
            </a:r>
            <a:r>
              <a:rPr lang="ko-KR" altLang="en-US" sz="2800" b="1" dirty="0" err="1" smtClean="0">
                <a:solidFill>
                  <a:schemeClr val="bg1"/>
                </a:solidFill>
              </a:rPr>
              <a:t>컨셉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ko-KR" altLang="en-US" sz="2800" b="1" dirty="0" smtClean="0">
                <a:solidFill>
                  <a:schemeClr val="bg1"/>
                </a:solidFill>
              </a:rPr>
              <a:t>애니메이션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ko-KR" altLang="en-US" sz="2800" b="1" dirty="0" err="1" smtClean="0">
                <a:solidFill>
                  <a:schemeClr val="bg1"/>
                </a:solidFill>
              </a:rPr>
              <a:t>이펙트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ko-KR" altLang="en-US" sz="2800" b="1" dirty="0" err="1" smtClean="0">
                <a:solidFill>
                  <a:schemeClr val="bg1"/>
                </a:solidFill>
              </a:rPr>
              <a:t>목업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목</a:t>
            </a:r>
            <a:r>
              <a:rPr lang="ko-KR" altLang="en-US" sz="3000" b="1" dirty="0">
                <a:solidFill>
                  <a:schemeClr val="bg1"/>
                </a:solidFill>
              </a:rPr>
              <a:t>차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US" altLang="ko-KR" sz="2800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ko-KR" altLang="en-US" sz="2800" dirty="0" smtClean="0">
                <a:solidFill>
                  <a:schemeClr val="bg1"/>
                </a:solidFill>
              </a:rPr>
              <a:t>주인공 종족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en-US" altLang="ko-KR" sz="2800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ko-KR" altLang="en-US" sz="2800" dirty="0" smtClean="0">
                <a:solidFill>
                  <a:schemeClr val="bg1"/>
                </a:solidFill>
              </a:rPr>
              <a:t>기계종족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</a:p>
          <a:p>
            <a:pPr marL="0" indent="0" algn="r">
              <a:buNone/>
            </a:pPr>
            <a:endParaRPr lang="en-US" altLang="ko-KR" sz="2800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ko-KR" altLang="en-US" sz="2800" dirty="0" smtClean="0">
                <a:solidFill>
                  <a:schemeClr val="bg1"/>
                </a:solidFill>
              </a:rPr>
              <a:t>생체종족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0" indent="0" algn="r">
              <a:buNone/>
            </a:pP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종족 설정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1"/>
                </a:solidFill>
              </a:rPr>
              <a:t>시놉시</a:t>
            </a:r>
            <a:r>
              <a:rPr lang="ko-KR" altLang="en-US" sz="3000" b="1" dirty="0" err="1">
                <a:solidFill>
                  <a:schemeClr val="bg1"/>
                </a:solidFill>
              </a:rPr>
              <a:t>스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5567" y="5248935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종족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73" y="4365104"/>
            <a:ext cx="864000" cy="86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03" y="4365104"/>
            <a:ext cx="864000" cy="86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46403" y="3821408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C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종족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6237" y="5248935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C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종족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8" y="240344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</a:rPr>
              <a:t>설정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기계종족과 생물종족보다 약한 식물형태의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종족으로</a:t>
            </a: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원거리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공격형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두 </a:t>
            </a:r>
            <a:r>
              <a:rPr lang="ko-KR" altLang="en-US" sz="1800" b="1" dirty="0">
                <a:solidFill>
                  <a:schemeClr val="bg1"/>
                </a:solidFill>
              </a:rPr>
              <a:t>세력을 모두 약화 시키기 위해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양쪽 진영을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번갈아가며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스파이로 침투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두 </a:t>
            </a:r>
            <a:r>
              <a:rPr lang="ko-KR" altLang="en-US" sz="1800" b="1" dirty="0">
                <a:solidFill>
                  <a:schemeClr val="bg1"/>
                </a:solidFill>
              </a:rPr>
              <a:t>세력을 계속해서 싸우게 만들어 결국엔 스파이 혼자 살아 남아서 행성을 차지해야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함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400" b="1" dirty="0" smtClean="0">
                <a:solidFill>
                  <a:schemeClr val="bg1"/>
                </a:solidFill>
              </a:rPr>
              <a:t>특징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변장이나 </a:t>
            </a:r>
            <a:r>
              <a:rPr lang="ko-KR" altLang="en-US" sz="1800" b="1" dirty="0">
                <a:solidFill>
                  <a:schemeClr val="bg1"/>
                </a:solidFill>
              </a:rPr>
              <a:t>변신하는 형식이 아닌 대상 종족의 </a:t>
            </a:r>
            <a:r>
              <a:rPr lang="ko-KR" altLang="en-US" sz="1800" b="1" dirty="0" err="1">
                <a:solidFill>
                  <a:schemeClr val="bg1"/>
                </a:solidFill>
              </a:rPr>
              <a:t>유닛에</a:t>
            </a:r>
            <a:r>
              <a:rPr lang="ko-KR" altLang="en-US" sz="1800" b="1" dirty="0">
                <a:solidFill>
                  <a:schemeClr val="bg1"/>
                </a:solidFill>
              </a:rPr>
              <a:t> 기생하여 조종하는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설정으로 기생하는 종족의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유닛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모습으로 계속 전투를 하다가 스파이로 발각되면 </a:t>
            </a:r>
            <a:r>
              <a:rPr lang="ko-KR" altLang="en-US" sz="1800" b="1" dirty="0">
                <a:solidFill>
                  <a:schemeClr val="bg1"/>
                </a:solidFill>
              </a:rPr>
              <a:t>본래의 모습이 드러나면서 두 세력 모두에게 공격받기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시작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042" y="332656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주인</a:t>
            </a:r>
            <a:r>
              <a:rPr lang="ko-KR" altLang="en-US" sz="3000" b="1" dirty="0">
                <a:solidFill>
                  <a:schemeClr val="bg1"/>
                </a:solidFill>
              </a:rPr>
              <a:t>공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57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</a:rPr>
              <a:t>컨셉자료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캐릭터</a:t>
            </a:r>
            <a:endParaRPr lang="en-US" altLang="ko-KR" sz="1800" b="1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2467781" cy="17091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30" y="1988840"/>
            <a:ext cx="2480688" cy="22903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988840"/>
            <a:ext cx="3488609" cy="4482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18" y="4209212"/>
            <a:ext cx="3600400" cy="2250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8042" y="332656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주인</a:t>
            </a:r>
            <a:r>
              <a:rPr lang="ko-KR" altLang="en-US" sz="3000" b="1" dirty="0">
                <a:solidFill>
                  <a:schemeClr val="bg1"/>
                </a:solidFill>
              </a:rPr>
              <a:t>공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52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</a:rPr>
              <a:t>러프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스케치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060848"/>
            <a:ext cx="5544616" cy="4158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042" y="332656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주인</a:t>
            </a:r>
            <a:r>
              <a:rPr lang="ko-KR" altLang="en-US" sz="3000" b="1" dirty="0">
                <a:solidFill>
                  <a:schemeClr val="bg1"/>
                </a:solidFill>
              </a:rPr>
              <a:t>공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40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</a:rPr>
              <a:t>설정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기계문명이 </a:t>
            </a:r>
            <a:r>
              <a:rPr lang="ko-KR" altLang="en-US" sz="1800" b="1" dirty="0">
                <a:solidFill>
                  <a:schemeClr val="bg1"/>
                </a:solidFill>
              </a:rPr>
              <a:t>발달한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행성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캐릭</a:t>
            </a:r>
            <a:r>
              <a:rPr lang="ko-KR" altLang="en-US" sz="2000" b="1" dirty="0">
                <a:solidFill>
                  <a:schemeClr val="bg1"/>
                </a:solidFill>
              </a:rPr>
              <a:t>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</a:rPr>
              <a:t>일반유닛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</a:rPr>
              <a:t>보병</a:t>
            </a:r>
            <a:r>
              <a:rPr lang="en-US" altLang="ko-KR" sz="1800" b="1" dirty="0">
                <a:solidFill>
                  <a:schemeClr val="bg1"/>
                </a:solidFill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</a:rPr>
              <a:t>근거리 공격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              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</a:t>
            </a:r>
            <a:r>
              <a:rPr lang="ko-KR" altLang="en-US" sz="1800" b="1" dirty="0">
                <a:solidFill>
                  <a:schemeClr val="bg1"/>
                </a:solidFill>
              </a:rPr>
              <a:t>병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</a:rPr>
              <a:t>근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원거리 공격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              비행</a:t>
            </a:r>
            <a:r>
              <a:rPr lang="en-US" altLang="ko-KR" sz="1800" b="1" dirty="0">
                <a:solidFill>
                  <a:schemeClr val="bg1"/>
                </a:solidFill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</a:rPr>
              <a:t>원거리 공격</a:t>
            </a:r>
            <a:r>
              <a:rPr lang="en-US" altLang="ko-KR" sz="1800" b="1" dirty="0">
                <a:solidFill>
                  <a:schemeClr val="bg1"/>
                </a:solidFill>
              </a:rPr>
              <a:t>) 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1800" b="1" dirty="0" err="1">
                <a:solidFill>
                  <a:schemeClr val="bg1"/>
                </a:solidFill>
              </a:rPr>
              <a:t>특수유닛</a:t>
            </a: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</a:rPr>
              <a:t>일반 </a:t>
            </a:r>
            <a:r>
              <a:rPr lang="ko-KR" altLang="en-US" sz="1800" b="1" dirty="0" err="1">
                <a:solidFill>
                  <a:schemeClr val="bg1"/>
                </a:solidFill>
              </a:rPr>
              <a:t>유닛보다</a:t>
            </a:r>
            <a:r>
              <a:rPr lang="ko-KR" altLang="en-US" sz="1800" b="1" dirty="0">
                <a:solidFill>
                  <a:schemeClr val="bg1"/>
                </a:solidFill>
              </a:rPr>
              <a:t> 두 배정도 큰 크기와 두 가지 특별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스킬 보유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            (</a:t>
            </a:r>
            <a:r>
              <a:rPr lang="ko-KR" altLang="en-US" sz="1800" b="1" dirty="0">
                <a:solidFill>
                  <a:schemeClr val="bg1"/>
                </a:solidFill>
              </a:rPr>
              <a:t>원거리 공격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감시자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</a:rPr>
              <a:t>주인공 스파이가 감시 범위 안에 들어오면 정체를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알아차리는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        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정찰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유닛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배경</a:t>
            </a: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오래 </a:t>
            </a:r>
            <a:r>
              <a:rPr lang="ko-KR" altLang="en-US" sz="1800" b="1" dirty="0">
                <a:solidFill>
                  <a:schemeClr val="bg1"/>
                </a:solidFill>
              </a:rPr>
              <a:t>된 전투로 </a:t>
            </a:r>
            <a:r>
              <a:rPr lang="ko-KR" altLang="en-US" sz="1800" b="1" dirty="0" err="1">
                <a:solidFill>
                  <a:schemeClr val="bg1"/>
                </a:solidFill>
              </a:rPr>
              <a:t>고장난</a:t>
            </a:r>
            <a:r>
              <a:rPr lang="ko-KR" altLang="en-US" sz="1800" b="1" dirty="0">
                <a:solidFill>
                  <a:schemeClr val="bg1"/>
                </a:solidFill>
              </a:rPr>
              <a:t> 기계와 건물들이 무너져 황량한 느낌</a:t>
            </a:r>
            <a:r>
              <a:rPr lang="en-US" altLang="ko-KR" sz="1800" b="1" dirty="0">
                <a:solidFill>
                  <a:schemeClr val="bg1"/>
                </a:solidFill>
              </a:rPr>
              <a:t>. </a:t>
            </a:r>
            <a:r>
              <a:rPr lang="ko-KR" altLang="en-US" sz="1800" b="1" dirty="0">
                <a:solidFill>
                  <a:schemeClr val="bg1"/>
                </a:solidFill>
              </a:rPr>
              <a:t>차갑고 기계적인 느낌을 내기 위해 전체적으로 푸른 색감을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사용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solidFill>
                  <a:schemeClr val="bg1"/>
                </a:solidFill>
              </a:rPr>
              <a:t>기계 종족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67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기계 종족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err="1" smtClean="0"/>
              <a:t>컨셉자료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캐릭터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204864"/>
            <a:ext cx="2435834" cy="17412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63" y="2204864"/>
            <a:ext cx="3064070" cy="42527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"/>
          <a:stretch/>
        </p:blipFill>
        <p:spPr>
          <a:xfrm>
            <a:off x="719572" y="2128431"/>
            <a:ext cx="1969263" cy="21365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3946105"/>
            <a:ext cx="4428492" cy="25305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solidFill>
                  <a:schemeClr val="bg1"/>
                </a:solidFill>
              </a:rPr>
              <a:t>기계 종족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2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</a:rPr>
              <a:t>컨셉자료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배경</a:t>
            </a:r>
            <a:endParaRPr lang="en-US" altLang="ko-KR" sz="1800" b="1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94" y="1556792"/>
            <a:ext cx="2840462" cy="21468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108893"/>
            <a:ext cx="3765510" cy="2353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762036"/>
            <a:ext cx="3600400" cy="27003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1" y="2178621"/>
            <a:ext cx="3765510" cy="2353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solidFill>
                  <a:schemeClr val="bg1"/>
                </a:solidFill>
              </a:rPr>
              <a:t>기계 종족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1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</a:rPr>
              <a:t>러프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스케치 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592862"/>
            <a:ext cx="4896544" cy="36724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2720979"/>
            <a:ext cx="2742288" cy="15425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323465"/>
            <a:ext cx="2814296" cy="15830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solidFill>
                  <a:schemeClr val="bg1"/>
                </a:solidFill>
              </a:rPr>
              <a:t>기계 종족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55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</a:rPr>
              <a:t>설정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모든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유닛이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생체적으로 진화 된 원시행성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캐릭터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</a:rPr>
              <a:t>일반유닛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</a:rPr>
              <a:t>보병</a:t>
            </a:r>
            <a:r>
              <a:rPr lang="en-US" altLang="ko-KR" sz="1800" b="1" dirty="0">
                <a:solidFill>
                  <a:schemeClr val="bg1"/>
                </a:solidFill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</a:rPr>
              <a:t>근거리 공격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              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기</a:t>
            </a:r>
            <a:r>
              <a:rPr lang="ko-KR" altLang="en-US" sz="1800" b="1" dirty="0">
                <a:solidFill>
                  <a:schemeClr val="bg1"/>
                </a:solidFill>
              </a:rPr>
              <a:t>병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</a:rPr>
              <a:t>근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원거리 공격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              비행</a:t>
            </a:r>
            <a:r>
              <a:rPr lang="en-US" altLang="ko-KR" sz="1800" b="1" dirty="0">
                <a:solidFill>
                  <a:schemeClr val="bg1"/>
                </a:solidFill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</a:rPr>
              <a:t>원거리 공격</a:t>
            </a:r>
            <a:r>
              <a:rPr lang="en-US" altLang="ko-KR" sz="1800" b="1" dirty="0">
                <a:solidFill>
                  <a:schemeClr val="bg1"/>
                </a:solidFill>
              </a:rPr>
              <a:t>) 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1800" b="1" dirty="0" err="1">
                <a:solidFill>
                  <a:schemeClr val="bg1"/>
                </a:solidFill>
              </a:rPr>
              <a:t>특수유닛</a:t>
            </a: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</a:rPr>
              <a:t>일반 </a:t>
            </a:r>
            <a:r>
              <a:rPr lang="ko-KR" altLang="en-US" sz="1800" b="1" dirty="0" err="1">
                <a:solidFill>
                  <a:schemeClr val="bg1"/>
                </a:solidFill>
              </a:rPr>
              <a:t>유닛보다</a:t>
            </a:r>
            <a:r>
              <a:rPr lang="ko-KR" altLang="en-US" sz="1800" b="1" dirty="0">
                <a:solidFill>
                  <a:schemeClr val="bg1"/>
                </a:solidFill>
              </a:rPr>
              <a:t> 두 배정도 큰 크기와 두 가지 특별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스킬 보유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            (</a:t>
            </a:r>
            <a:r>
              <a:rPr lang="ko-KR" altLang="en-US" sz="1800" b="1" dirty="0">
                <a:solidFill>
                  <a:schemeClr val="bg1"/>
                </a:solidFill>
              </a:rPr>
              <a:t>원거리 공격</a:t>
            </a:r>
            <a:r>
              <a:rPr lang="en-US" altLang="ko-KR" sz="1800" b="1" dirty="0">
                <a:solidFill>
                  <a:schemeClr val="bg1"/>
                </a:solidFill>
              </a:rPr>
              <a:t>)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chemeClr val="bg1"/>
                </a:solidFill>
              </a:rPr>
              <a:t>감시자 </a:t>
            </a:r>
            <a:r>
              <a:rPr lang="en-US" altLang="ko-KR" sz="1800" b="1" dirty="0">
                <a:solidFill>
                  <a:schemeClr val="bg1"/>
                </a:solidFill>
              </a:rPr>
              <a:t>: </a:t>
            </a:r>
            <a:r>
              <a:rPr lang="ko-KR" altLang="en-US" sz="1800" b="1" dirty="0">
                <a:solidFill>
                  <a:schemeClr val="bg1"/>
                </a:solidFill>
              </a:rPr>
              <a:t>주인공 스파이가 감시 범위 안에 들어오면 정체를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알아차리는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        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정찰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유닛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배경</a:t>
            </a:r>
            <a:r>
              <a:rPr lang="ko-KR" altLang="en-US" sz="1800" b="1" dirty="0">
                <a:solidFill>
                  <a:schemeClr val="bg1"/>
                </a:solidFill>
              </a:rPr>
              <a:t> 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종족의 진화를 위한 생체적인 환경으로 전체적으로 붉은 색감의 물컹거리는 질감의 느낌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생</a:t>
            </a:r>
            <a:r>
              <a:rPr lang="ko-KR" altLang="en-US" sz="3000" b="1" dirty="0">
                <a:solidFill>
                  <a:schemeClr val="bg1"/>
                </a:solidFill>
              </a:rPr>
              <a:t>체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 종족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6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</a:rPr>
              <a:t>컨셉자료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캐릭터</a:t>
            </a:r>
            <a:endParaRPr lang="en-US" altLang="ko-KR" sz="1800" b="1" dirty="0" smtClean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2" y="2266581"/>
            <a:ext cx="4152749" cy="23596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26" y="3878368"/>
            <a:ext cx="3433821" cy="25320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>
          <a:xfrm>
            <a:off x="6516216" y="308433"/>
            <a:ext cx="1996525" cy="17957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2" y="3933056"/>
            <a:ext cx="4155833" cy="24773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3" t="47241" b="4485"/>
          <a:stretch/>
        </p:blipFill>
        <p:spPr>
          <a:xfrm>
            <a:off x="5233758" y="2104198"/>
            <a:ext cx="3370689" cy="17351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생</a:t>
            </a:r>
            <a:r>
              <a:rPr lang="ko-KR" altLang="en-US" sz="3000" b="1" dirty="0">
                <a:solidFill>
                  <a:schemeClr val="bg1"/>
                </a:solidFill>
              </a:rPr>
              <a:t>체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 종족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</a:rPr>
              <a:t>컨셉자료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–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배경</a:t>
            </a:r>
            <a:endParaRPr lang="en-US" altLang="ko-KR" sz="1800" b="1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14245"/>
            <a:ext cx="4152749" cy="26642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35" y="3573016"/>
            <a:ext cx="3145789" cy="28457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85716"/>
            <a:ext cx="4152749" cy="23882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836712"/>
            <a:ext cx="2588005" cy="2555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생</a:t>
            </a:r>
            <a:r>
              <a:rPr lang="ko-KR" altLang="en-US" sz="3000" b="1" dirty="0">
                <a:solidFill>
                  <a:schemeClr val="bg1"/>
                </a:solidFill>
              </a:rPr>
              <a:t>체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 종족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메인 화면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097868" y="1484784"/>
            <a:ext cx="6930516" cy="38164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</a:rPr>
              <a:t>로고 화면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868" y="1484784"/>
            <a:ext cx="6930516" cy="3816424"/>
            <a:chOff x="1097868" y="1484784"/>
            <a:chExt cx="6930516" cy="3816424"/>
          </a:xfrm>
          <a:solidFill>
            <a:schemeClr val="bg1">
              <a:lumMod val="50000"/>
            </a:schemeClr>
          </a:solidFill>
        </p:grpSpPr>
        <p:sp>
          <p:nvSpPr>
            <p:cNvPr id="7" name="직사각형 6"/>
            <p:cNvSpPr/>
            <p:nvPr/>
          </p:nvSpPr>
          <p:spPr>
            <a:xfrm>
              <a:off x="1097868" y="1484784"/>
              <a:ext cx="6930516" cy="38164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</a:rPr>
                <a:t>타이틀 화면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364088" y="4005064"/>
              <a:ext cx="2448272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게임 시작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364088" y="4653136"/>
              <a:ext cx="2448272" cy="504056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게임 종료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54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</a:rPr>
              <a:t>러프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스케치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r="6088"/>
          <a:stretch/>
        </p:blipFill>
        <p:spPr>
          <a:xfrm>
            <a:off x="441489" y="2564904"/>
            <a:ext cx="3338423" cy="29523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564904"/>
            <a:ext cx="4896544" cy="27543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생</a:t>
            </a:r>
            <a:r>
              <a:rPr lang="ko-KR" altLang="en-US" sz="3000" b="1" dirty="0">
                <a:solidFill>
                  <a:schemeClr val="bg1"/>
                </a:solidFill>
              </a:rPr>
              <a:t>체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 종족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60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캐릭터 디자인 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 실제 </a:t>
            </a:r>
            <a:r>
              <a:rPr lang="ko-KR" altLang="en-US" sz="1800" b="1" dirty="0">
                <a:solidFill>
                  <a:schemeClr val="bg1"/>
                </a:solidFill>
              </a:rPr>
              <a:t>게임 플레이 시 캐릭터가 훨씬 작아지기 때문에 조금 더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실루엣이 </a:t>
            </a:r>
            <a:r>
              <a:rPr lang="ko-KR" altLang="en-US" sz="1800" b="1" dirty="0">
                <a:solidFill>
                  <a:schemeClr val="bg1"/>
                </a:solidFill>
              </a:rPr>
              <a:t>강하게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보이는 쪽으로 수정 할 </a:t>
            </a:r>
            <a:r>
              <a:rPr lang="ko-KR" altLang="en-US" sz="1800" b="1" dirty="0">
                <a:solidFill>
                  <a:schemeClr val="bg1"/>
                </a:solidFill>
              </a:rPr>
              <a:t>방향입니다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너무 진지하고 무거운 그림 스타일보다는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캐릭터성을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</a:rPr>
              <a:t>가미하여 약간 귀여운 이미지를 주려고 합니다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800" b="1" dirty="0">
                <a:solidFill>
                  <a:schemeClr val="bg1"/>
                </a:solidFill>
              </a:rPr>
              <a:t> </a:t>
            </a:r>
            <a:endParaRPr lang="en-US" altLang="ko-KR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배경 </a:t>
            </a:r>
            <a:r>
              <a:rPr lang="ko-KR" altLang="en-US" sz="1800" b="1" dirty="0">
                <a:solidFill>
                  <a:schemeClr val="bg1"/>
                </a:solidFill>
              </a:rPr>
              <a:t>디자인 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캐릭터 </a:t>
            </a:r>
            <a:r>
              <a:rPr lang="ko-KR" altLang="en-US" sz="1800" b="1" dirty="0">
                <a:solidFill>
                  <a:schemeClr val="bg1"/>
                </a:solidFill>
              </a:rPr>
              <a:t>디자인에 맞춰 좀 더 귀엽고 둥글둥글한 이미지와</a:t>
            </a:r>
            <a:r>
              <a:rPr lang="en-US" altLang="ko-KR" sz="1800" b="1" dirty="0">
                <a:solidFill>
                  <a:schemeClr val="bg1"/>
                </a:solidFill>
              </a:rPr>
              <a:t>, </a:t>
            </a:r>
            <a:r>
              <a:rPr lang="ko-KR" altLang="en-US" sz="1800" b="1" dirty="0">
                <a:solidFill>
                  <a:schemeClr val="bg1"/>
                </a:solidFill>
              </a:rPr>
              <a:t>행성의 </a:t>
            </a:r>
            <a:r>
              <a:rPr lang="ko-KR" altLang="en-US" sz="1800" b="1" dirty="0" err="1">
                <a:solidFill>
                  <a:schemeClr val="bg1"/>
                </a:solidFill>
              </a:rPr>
              <a:t>컨셉에</a:t>
            </a:r>
            <a:r>
              <a:rPr lang="ko-KR" altLang="en-US" sz="1800" b="1" dirty="0">
                <a:solidFill>
                  <a:schemeClr val="bg1"/>
                </a:solidFill>
              </a:rPr>
              <a:t> 맞는 유기체적 분위기를 더 살리고 오브젝트 역시 다양함과 배경에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조화시켜 </a:t>
            </a:r>
            <a:r>
              <a:rPr lang="ko-KR" altLang="en-US" sz="1800" b="1" dirty="0">
                <a:solidFill>
                  <a:schemeClr val="bg1"/>
                </a:solidFill>
              </a:rPr>
              <a:t>주요 캐릭터들이 돋보이도록 수정할 계획입니다</a:t>
            </a:r>
            <a:r>
              <a:rPr lang="en-US" altLang="ko-KR" sz="1800" b="1" dirty="0">
                <a:solidFill>
                  <a:schemeClr val="bg1"/>
                </a:solidFill>
              </a:rPr>
              <a:t>. </a:t>
            </a:r>
            <a:endParaRPr lang="ko-KR" altLang="en-US" sz="1800" b="1" dirty="0" smtClean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042" y="332656"/>
            <a:ext cx="44358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그래픽 디자인 수정 방향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6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/>
                </a:solidFill>
              </a:rPr>
              <a:t>애니메이션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정지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걷기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공격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죽음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(SPINE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사용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</a:rPr>
              <a:t>이펙트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발사체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피격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오브젝트 충돌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포인트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653136"/>
            <a:ext cx="1728192" cy="17281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94" y="4634349"/>
            <a:ext cx="2642634" cy="15855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89" t="47546" r="-906" b="-2253"/>
          <a:stretch/>
        </p:blipFill>
        <p:spPr>
          <a:xfrm>
            <a:off x="5868144" y="4316134"/>
            <a:ext cx="2664296" cy="22220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00" y="2075633"/>
            <a:ext cx="1152128" cy="17147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0" b="18726"/>
          <a:stretch/>
        </p:blipFill>
        <p:spPr>
          <a:xfrm>
            <a:off x="539552" y="1979811"/>
            <a:ext cx="3593010" cy="19064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8042" y="332656"/>
            <a:ext cx="18582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1"/>
                </a:solidFill>
              </a:rPr>
              <a:t>컨셉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 자료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smtClean="0"/>
              <a:t>캐릭터 </a:t>
            </a:r>
            <a:r>
              <a:rPr lang="ko-KR" altLang="en-US" sz="1800" b="1" dirty="0" err="1" smtClean="0"/>
              <a:t>컨셉</a:t>
            </a:r>
            <a:endParaRPr lang="ko-KR" altLang="en-US" sz="1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05" y="2169293"/>
            <a:ext cx="6012160" cy="4509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err="1" smtClean="0"/>
              <a:t>목업</a:t>
            </a:r>
            <a:endParaRPr lang="ko-KR" altLang="en-US" sz="30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solidFill>
                  <a:schemeClr val="bg1"/>
                </a:solidFill>
              </a:rPr>
              <a:t>배경 구성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8880"/>
            <a:ext cx="5888655" cy="3312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6178" y="3120966"/>
            <a:ext cx="3200356" cy="18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err="1" smtClean="0"/>
              <a:t>목업</a:t>
            </a:r>
            <a:endParaRPr lang="ko-KR" altLang="en-US" sz="30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err="1" smtClean="0"/>
              <a:t>전체</a:t>
            </a:r>
            <a:r>
              <a:rPr lang="ko-KR" altLang="en-US" sz="1800" b="1" dirty="0" err="1"/>
              <a:t>맵</a:t>
            </a:r>
            <a:endParaRPr lang="en-US" altLang="ko-KR" sz="1800" b="1" dirty="0" smtClean="0"/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6" y="2132856"/>
            <a:ext cx="7422640" cy="4175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err="1" smtClean="0"/>
              <a:t>목업</a:t>
            </a:r>
            <a:endParaRPr lang="ko-KR" altLang="en-US" sz="30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80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smtClean="0"/>
              <a:t>진영 확인</a:t>
            </a:r>
            <a:endParaRPr lang="ko-KR" altLang="en-US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2856"/>
            <a:ext cx="7416824" cy="4171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err="1" smtClean="0"/>
              <a:t>목업</a:t>
            </a:r>
            <a:endParaRPr lang="ko-KR" altLang="en-US" sz="30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19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b="1" dirty="0" smtClean="0"/>
              <a:t>플레이 화면</a:t>
            </a:r>
            <a:endParaRPr lang="ko-KR" altLang="en-US" sz="1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2856"/>
            <a:ext cx="7416824" cy="4171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err="1" smtClean="0"/>
              <a:t>목업</a:t>
            </a:r>
            <a:endParaRPr lang="ko-KR" altLang="en-US" sz="30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980728"/>
            <a:ext cx="435597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1019685"/>
            <a:ext cx="334786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3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일</a:t>
            </a:r>
            <a:r>
              <a:rPr lang="ko-KR" altLang="en-US" sz="3000" b="1" dirty="0">
                <a:solidFill>
                  <a:schemeClr val="bg1"/>
                </a:solidFill>
              </a:rPr>
              <a:t>정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63140"/>
              </p:ext>
            </p:extLst>
          </p:nvPr>
        </p:nvGraphicFramePr>
        <p:xfrm>
          <a:off x="251520" y="261404"/>
          <a:ext cx="8632398" cy="64124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2913"/>
                <a:gridCol w="329218"/>
                <a:gridCol w="292639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</a:tblGrid>
              <a:tr h="332210">
                <a:tc gridSpan="22"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전효재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기획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(Game Design)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작업 내용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로고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메인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UI,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시스템 문서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UI,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크기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순서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</a:rPr>
                        <a:t>플로우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 차트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배경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컨셉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작업 지시서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배경 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컨셉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오브젝트 종류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개수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캐릭터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컨셉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작업 지시서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캐릭터 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컨셉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크기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개수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애니메이션 행동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스테이지 선택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UI,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문서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플로우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차트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 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 전환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스크롤 시스템 문서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 움직임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확대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축소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가속도 효과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맵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UI,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문서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확대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축소에 따른 전체 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맵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뷰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전환 및 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UI)</a:t>
                      </a:r>
                      <a:endParaRPr lang="ko-KR" altLang="en-US" sz="7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유한 상태 기계 다이어그램 문서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문서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유닛별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타입 및 속성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공격범위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따른 시스템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일시정지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시스템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문서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일시정지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 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메뉴 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포함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Wave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문서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패턴 설계에 따른 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등장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선택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재선택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시스템 문서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선택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재선택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규칙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발사체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시스템 문서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원거리 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유닛에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따른 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발사체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및 작업 지시서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창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 창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Computer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문서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감시자 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유닛의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속성에 따른 시스템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플레이어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캐릭터 시스템 문서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공격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발사체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시스템 문서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컨셉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지시서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플레이어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발각 시스템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문서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일러스트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컨셉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작업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지시서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사운드 효과음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배경음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작업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스테이지 레벨 디자인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(1-1, 1-2)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밸런싱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및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QA(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품질관리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진행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38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일</a:t>
            </a:r>
            <a:r>
              <a:rPr lang="ko-KR" altLang="en-US" sz="3000" b="1" dirty="0">
                <a:solidFill>
                  <a:schemeClr val="bg1"/>
                </a:solidFill>
              </a:rPr>
              <a:t>정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4399"/>
              </p:ext>
            </p:extLst>
          </p:nvPr>
        </p:nvGraphicFramePr>
        <p:xfrm>
          <a:off x="251520" y="1124744"/>
          <a:ext cx="8637731" cy="21827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8246"/>
                <a:gridCol w="329218"/>
                <a:gridCol w="292639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</a:tblGrid>
              <a:tr h="332210">
                <a:tc gridSpan="22"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곽현지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그래픽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(Game Graphic)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작업 내용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캐릭터 디자인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감시자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캐릭터 애니메이션 디자인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주인공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감시자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제작</a:t>
                      </a:r>
                      <a:endParaRPr lang="en-US" altLang="ko-KR" sz="7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일러스트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타이틀 제작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외부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제작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보정 작업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50546"/>
              </p:ext>
            </p:extLst>
          </p:nvPr>
        </p:nvGraphicFramePr>
        <p:xfrm>
          <a:off x="251520" y="3429000"/>
          <a:ext cx="8637731" cy="1928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8246"/>
                <a:gridCol w="329218"/>
                <a:gridCol w="292639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</a:tblGrid>
              <a:tr h="332210">
                <a:tc gridSpan="22"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장은혜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그래픽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(Game Graphic)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작업 내용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배경 디자인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타일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테두리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배경 오브젝트 디자인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제작</a:t>
                      </a:r>
                      <a:endParaRPr lang="en-US" altLang="ko-KR" sz="7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내부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제작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보정 작업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3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스테이지 선택 화면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2170504" y="2774516"/>
            <a:ext cx="4792024" cy="1590588"/>
            <a:chOff x="2154176" y="2708920"/>
            <a:chExt cx="4792024" cy="1590588"/>
          </a:xfrm>
        </p:grpSpPr>
        <p:grpSp>
          <p:nvGrpSpPr>
            <p:cNvPr id="17" name="그룹 16"/>
            <p:cNvGrpSpPr/>
            <p:nvPr/>
          </p:nvGrpSpPr>
          <p:grpSpPr>
            <a:xfrm>
              <a:off x="2154176" y="2708920"/>
              <a:ext cx="2282581" cy="1590588"/>
              <a:chOff x="1677197" y="2276872"/>
              <a:chExt cx="2282581" cy="1590588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1677197" y="2276872"/>
                <a:ext cx="2282581" cy="1590588"/>
              </a:xfrm>
              <a:prstGeom prst="roundRect">
                <a:avLst>
                  <a:gd name="adj" fmla="val 7849"/>
                </a:avLst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229491" y="2492896"/>
                <a:ext cx="11112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1STAGE</a:t>
                </a:r>
                <a:endParaRPr lang="ko-KR" altLang="en-US" sz="2000" b="1" dirty="0" smtClean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1858590" y="2942980"/>
                <a:ext cx="1873945" cy="722607"/>
                <a:chOff x="1939738" y="3140968"/>
                <a:chExt cx="2290570" cy="883260"/>
              </a:xfrm>
            </p:grpSpPr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7048" y="3140968"/>
                  <a:ext cx="883260" cy="883260"/>
                </a:xfrm>
                <a:prstGeom prst="rect">
                  <a:avLst/>
                </a:prstGeom>
              </p:spPr>
            </p:pic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9738" y="3140968"/>
                  <a:ext cx="883260" cy="883260"/>
                </a:xfrm>
                <a:prstGeom prst="rect">
                  <a:avLst/>
                </a:prstGeom>
              </p:spPr>
            </p:pic>
            <p:pic>
              <p:nvPicPr>
                <p:cNvPr id="29" name="그림 28" descr="1336995765_shield and swords.png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819702" y="3342307"/>
                  <a:ext cx="505047" cy="505049"/>
                </a:xfrm>
                <a:prstGeom prst="rect">
                  <a:avLst/>
                </a:prstGeom>
              </p:spPr>
            </p:pic>
          </p:grpSp>
        </p:grpSp>
        <p:sp>
          <p:nvSpPr>
            <p:cNvPr id="30" name="모서리가 둥근 직사각형 29"/>
            <p:cNvSpPr/>
            <p:nvPr/>
          </p:nvSpPr>
          <p:spPr>
            <a:xfrm>
              <a:off x="4663619" y="2708920"/>
              <a:ext cx="2282581" cy="1590588"/>
            </a:xfrm>
            <a:prstGeom prst="roundRect">
              <a:avLst>
                <a:gd name="adj" fmla="val 7849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15913" y="2924944"/>
              <a:ext cx="1111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</a:rPr>
                <a:t>2STAGE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41" name="그림 40" descr="1336995765_shield and sword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4922" y="3539746"/>
              <a:ext cx="413185" cy="413187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113" y="3378125"/>
              <a:ext cx="723600" cy="7236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364" y="3309476"/>
              <a:ext cx="792000" cy="792000"/>
            </a:xfrm>
            <a:prstGeom prst="rect">
              <a:avLst/>
            </a:prstGeom>
          </p:spPr>
        </p:pic>
        <p:sp>
          <p:nvSpPr>
            <p:cNvPr id="43" name="모서리가 둥근 직사각형 42"/>
            <p:cNvSpPr/>
            <p:nvPr/>
          </p:nvSpPr>
          <p:spPr>
            <a:xfrm>
              <a:off x="4663619" y="2708920"/>
              <a:ext cx="2282581" cy="1590588"/>
            </a:xfrm>
            <a:prstGeom prst="roundRect">
              <a:avLst>
                <a:gd name="adj" fmla="val 7849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70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일</a:t>
            </a:r>
            <a:r>
              <a:rPr lang="ko-KR" altLang="en-US" sz="3000" b="1" dirty="0">
                <a:solidFill>
                  <a:schemeClr val="bg1"/>
                </a:solidFill>
              </a:rPr>
              <a:t>정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14294"/>
              </p:ext>
            </p:extLst>
          </p:nvPr>
        </p:nvGraphicFramePr>
        <p:xfrm>
          <a:off x="251520" y="1124744"/>
          <a:ext cx="8637731" cy="27114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8246"/>
                <a:gridCol w="329218"/>
                <a:gridCol w="292639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</a:tblGrid>
              <a:tr h="332210">
                <a:tc gridSpan="22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>
                          <a:solidFill>
                            <a:schemeClr val="tx1"/>
                          </a:solidFill>
                        </a:rPr>
                        <a:t>김성후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프로그래밍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(Game Programming)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작업 내용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지형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장애물 테스트 </a:t>
                      </a:r>
                      <a:r>
                        <a:rPr lang="ko-KR" altLang="en-US" sz="800" b="1" baseline="0" dirty="0" err="1" smtClean="0">
                          <a:solidFill>
                            <a:schemeClr val="tx1"/>
                          </a:solidFill>
                        </a:rPr>
                        <a:t>맵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 제작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화면 터치 </a:t>
                      </a:r>
                      <a:r>
                        <a:rPr lang="ko-KR" altLang="en-US" sz="800" b="1" baseline="0" dirty="0" err="1" smtClean="0">
                          <a:solidFill>
                            <a:schemeClr val="tx1"/>
                          </a:solidFill>
                        </a:rPr>
                        <a:t>제스쳐에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 따른 화면 전환 구현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상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하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우 움직임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확대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축소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가속도 효과 적용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전체화면 전환 시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전체맵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등장 패턴 설계 및 구현</a:t>
                      </a:r>
                      <a:endParaRPr lang="ko-KR" altLang="en-US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양측 진영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카운트 표시 및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재 선택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주인공 발각 시 모든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타겟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변경 구현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한쪽 진영 카운트 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 쪽 진영 오래 머물 시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스테이지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1-1, 1-2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맵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제작</a:t>
                      </a:r>
                      <a:endParaRPr lang="ko-KR" altLang="en-US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443320"/>
              </p:ext>
            </p:extLst>
          </p:nvPr>
        </p:nvGraphicFramePr>
        <p:xfrm>
          <a:off x="251520" y="3955090"/>
          <a:ext cx="8640960" cy="27114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1475"/>
                <a:gridCol w="329218"/>
                <a:gridCol w="292639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</a:tblGrid>
              <a:tr h="332210">
                <a:tc gridSpan="22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조병우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프로그래밍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(Game Programming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작업 내용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로고 화면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스테이지 선택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화면 구현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유한 상태 기계 오토마타 설계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(AI)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이동 패턴 및 공격 목표 설정 구현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(AI)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감시자 이동 패턴 구현 및 감지 구현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(AI)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주인공 발각 시 모든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타겟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변경 구현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감시자에 의한 발각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7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 정지 구현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 정지 시 팝업 창 메뉴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UI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 포함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게임 종료 시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 창 메뉴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▶ </a:t>
                      </a:r>
                      <a:r>
                        <a:rPr lang="ko-KR" altLang="en-US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재시작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다음 단계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화면 이동</a:t>
                      </a:r>
                      <a:r>
                        <a:rPr lang="en-US" altLang="ko-K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56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042" y="33265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일</a:t>
            </a:r>
            <a:r>
              <a:rPr lang="ko-KR" altLang="en-US" sz="3000" b="1" dirty="0">
                <a:solidFill>
                  <a:schemeClr val="bg1"/>
                </a:solidFill>
              </a:rPr>
              <a:t>정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328216"/>
              </p:ext>
            </p:extLst>
          </p:nvPr>
        </p:nvGraphicFramePr>
        <p:xfrm>
          <a:off x="251520" y="1124744"/>
          <a:ext cx="8637731" cy="33110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8246"/>
                <a:gridCol w="329218"/>
                <a:gridCol w="292639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  <a:gridCol w="310927"/>
                <a:gridCol w="310928"/>
                <a:gridCol w="310928"/>
                <a:gridCol w="310928"/>
              </a:tblGrid>
              <a:tr h="332210">
                <a:tc gridSpan="22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함형찬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프로그래밍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(Game Programming)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작업 내용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 이동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정지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죽음 애니메이션 구현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본 애니메이션을 적용한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Spine)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플레이어가 원하는 위치 </a:t>
                      </a:r>
                      <a:r>
                        <a:rPr lang="ko-KR" altLang="en-US" sz="800" b="1" baseline="0" dirty="0" err="1" smtClean="0">
                          <a:solidFill>
                            <a:schemeClr val="tx1"/>
                          </a:solidFill>
                        </a:rPr>
                        <a:t>유닛</a:t>
                      </a:r>
                      <a:r>
                        <a:rPr lang="ko-KR" altLang="en-US" sz="800" b="1" baseline="0" dirty="0" smtClean="0">
                          <a:solidFill>
                            <a:schemeClr val="tx1"/>
                          </a:solidFill>
                        </a:rPr>
                        <a:t> 이동 구현</a:t>
                      </a:r>
                      <a:endParaRPr lang="en-US" altLang="ko-KR" sz="8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길 찾기 </a:t>
                      </a:r>
                      <a:r>
                        <a:rPr lang="en-US" altLang="ko-KR" sz="700" b="0" baseline="0" dirty="0" err="1" smtClean="0">
                          <a:solidFill>
                            <a:schemeClr val="tx1"/>
                          </a:solidFill>
                        </a:rPr>
                        <a:t>Nav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 Mesh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사용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목표 위치까지 방향 표시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</a:rPr>
                        <a:t>구현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별 타입 및 속성 설정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원거리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발사체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이동 및 충돌 구현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유닛별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사정거리에 따른 공격 구현</a:t>
                      </a:r>
                      <a:endParaRPr lang="en-US" altLang="ko-KR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유닛별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속성에 따른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데미지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적용</a:t>
                      </a:r>
                      <a:endParaRPr lang="ko-KR" altLang="en-US" sz="800" b="1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적군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선택 시 공격 구현</a:t>
                      </a:r>
                      <a:endParaRPr lang="ko-KR" altLang="en-US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 중 플레이어가 원하는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유닛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선택 구현</a:t>
                      </a:r>
                      <a:endParaRPr lang="ko-KR" altLang="en-US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상황에 따른 </a:t>
                      </a:r>
                      <a:r>
                        <a:rPr lang="ko-KR" alt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효과 적용</a:t>
                      </a:r>
                      <a:endParaRPr lang="ko-KR" altLang="en-US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3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사운드 효과 적용</a:t>
                      </a:r>
                      <a:endParaRPr lang="ko-KR" altLang="en-US" sz="8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60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71804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Q/A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20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스테이지 선택 화면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171272" y="2060848"/>
            <a:ext cx="2794604" cy="1339213"/>
            <a:chOff x="3203928" y="2060848"/>
            <a:chExt cx="2794604" cy="133921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532" y="2680061"/>
              <a:ext cx="720000" cy="7200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928" y="2680061"/>
              <a:ext cx="720000" cy="720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916663" y="2060848"/>
              <a:ext cx="1313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</a:rPr>
                <a:t>1stage</a:t>
              </a:r>
              <a:endParaRPr lang="ko-KR" altLang="en-US" sz="28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984919" y="2790473"/>
              <a:ext cx="1162773" cy="454267"/>
              <a:chOff x="3120714" y="2231492"/>
              <a:chExt cx="2592288" cy="1012742"/>
            </a:xfrm>
          </p:grpSpPr>
          <p:cxnSp>
            <p:nvCxnSpPr>
              <p:cNvPr id="19" name="직선 화살표 연결선 18"/>
              <p:cNvCxnSpPr/>
              <p:nvPr/>
            </p:nvCxnSpPr>
            <p:spPr>
              <a:xfrm>
                <a:off x="3120714" y="2575921"/>
                <a:ext cx="25922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/>
              <p:nvPr/>
            </p:nvCxnSpPr>
            <p:spPr>
              <a:xfrm>
                <a:off x="3120714" y="2841919"/>
                <a:ext cx="259228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그림 28" descr="1336995765_shield and swords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79504" y="2231492"/>
                <a:ext cx="1012739" cy="1012742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/>
          <p:nvPr/>
        </p:nvGrpSpPr>
        <p:grpSpPr>
          <a:xfrm>
            <a:off x="3251364" y="3598389"/>
            <a:ext cx="2640951" cy="889549"/>
            <a:chOff x="3226872" y="3671667"/>
            <a:chExt cx="2640951" cy="88954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3226872" y="3671667"/>
              <a:ext cx="1276551" cy="889549"/>
            </a:xfrm>
            <a:prstGeom prst="roundRect">
              <a:avLst>
                <a:gd name="adj" fmla="val 7849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4591272" y="3671667"/>
              <a:ext cx="1276551" cy="889549"/>
            </a:xfrm>
            <a:prstGeom prst="roundRect">
              <a:avLst>
                <a:gd name="adj" fmla="val 7849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02" y="3786890"/>
            <a:ext cx="528874" cy="5288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60639" y="3806836"/>
            <a:ext cx="588623" cy="448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1-1</a:t>
            </a:r>
            <a:endParaRPr lang="ko-KR" altLang="en-US" sz="2000" b="1" dirty="0" smtClean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59348" y="3806836"/>
            <a:ext cx="1036266" cy="448328"/>
            <a:chOff x="4734856" y="3733360"/>
            <a:chExt cx="1036266" cy="448328"/>
          </a:xfrm>
        </p:grpSpPr>
        <p:sp>
          <p:nvSpPr>
            <p:cNvPr id="47" name="TextBox 46"/>
            <p:cNvSpPr txBox="1"/>
            <p:nvPr/>
          </p:nvSpPr>
          <p:spPr>
            <a:xfrm>
              <a:off x="5182499" y="3733360"/>
              <a:ext cx="588623" cy="448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</a:rPr>
                <a:t>1-2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856" y="3762544"/>
              <a:ext cx="414285" cy="414285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3234018" y="4543244"/>
            <a:ext cx="2675643" cy="941979"/>
            <a:chOff x="3234018" y="4554898"/>
            <a:chExt cx="2675643" cy="941979"/>
          </a:xfrm>
        </p:grpSpPr>
        <p:grpSp>
          <p:nvGrpSpPr>
            <p:cNvPr id="44" name="그룹 43"/>
            <p:cNvGrpSpPr/>
            <p:nvPr/>
          </p:nvGrpSpPr>
          <p:grpSpPr>
            <a:xfrm>
              <a:off x="3251364" y="4599164"/>
              <a:ext cx="2640951" cy="889549"/>
              <a:chOff x="3226872" y="3671667"/>
              <a:chExt cx="2640951" cy="889549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3226872" y="3671667"/>
                <a:ext cx="1276551" cy="889549"/>
              </a:xfrm>
              <a:prstGeom prst="roundRect">
                <a:avLst>
                  <a:gd name="adj" fmla="val 7849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4591272" y="3671667"/>
                <a:ext cx="1276551" cy="889549"/>
              </a:xfrm>
              <a:prstGeom prst="roundRect">
                <a:avLst>
                  <a:gd name="adj" fmla="val 7849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064" y="4813154"/>
              <a:ext cx="528874" cy="528874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211001" y="4833100"/>
              <a:ext cx="588623" cy="448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</a:rPr>
                <a:t>1-4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3412996" y="4836311"/>
              <a:ext cx="1036266" cy="448328"/>
              <a:chOff x="4734856" y="3733360"/>
              <a:chExt cx="1036266" cy="44832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5182499" y="3733360"/>
                <a:ext cx="588623" cy="448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2000" b="1" dirty="0" smtClean="0">
                    <a:solidFill>
                      <a:schemeClr val="bg1"/>
                    </a:solidFill>
                  </a:rPr>
                  <a:t>1-2</a:t>
                </a:r>
                <a:endParaRPr lang="ko-KR" altLang="en-US" sz="2000" b="1" dirty="0" smtClean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4856" y="3762544"/>
                <a:ext cx="414285" cy="414285"/>
              </a:xfrm>
              <a:prstGeom prst="rect">
                <a:avLst/>
              </a:prstGeom>
            </p:spPr>
          </p:pic>
        </p:grpSp>
        <p:sp>
          <p:nvSpPr>
            <p:cNvPr id="30" name="모서리가 둥근 직사각형 29"/>
            <p:cNvSpPr/>
            <p:nvPr/>
          </p:nvSpPr>
          <p:spPr>
            <a:xfrm>
              <a:off x="3234018" y="4554898"/>
              <a:ext cx="1293897" cy="941979"/>
            </a:xfrm>
            <a:prstGeom prst="roundRect">
              <a:avLst>
                <a:gd name="adj" fmla="val 7849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4615764" y="4554898"/>
              <a:ext cx="1293897" cy="941979"/>
            </a:xfrm>
            <a:prstGeom prst="roundRect">
              <a:avLst>
                <a:gd name="adj" fmla="val 7849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8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주요 아이디어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622578" y="1966846"/>
            <a:ext cx="7848872" cy="4248432"/>
          </a:xfrm>
          <a:prstGeom prst="roundRect">
            <a:avLst>
              <a:gd name="adj" fmla="val 1886"/>
            </a:avLst>
          </a:prstGeom>
          <a:solidFill>
            <a:srgbClr val="43200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1" y="2020372"/>
            <a:ext cx="7704896" cy="4151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모서리가 둥근 직사각형 7"/>
          <p:cNvSpPr/>
          <p:nvPr/>
        </p:nvSpPr>
        <p:spPr>
          <a:xfrm>
            <a:off x="251520" y="1700808"/>
            <a:ext cx="1944216" cy="93610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/>
              <a:t>통맵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331939"/>
            <a:ext cx="2520280" cy="15613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445923"/>
            <a:ext cx="1705868" cy="9191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타원형 설명선 22"/>
          <p:cNvSpPr/>
          <p:nvPr/>
        </p:nvSpPr>
        <p:spPr>
          <a:xfrm flipH="1">
            <a:off x="3707904" y="2334844"/>
            <a:ext cx="1531587" cy="997095"/>
          </a:xfrm>
          <a:prstGeom prst="wedgeEllipseCallout">
            <a:avLst>
              <a:gd name="adj1" fmla="val -40974"/>
              <a:gd name="adj2" fmla="val 5255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Player</a:t>
            </a:r>
          </a:p>
          <a:p>
            <a:pPr algn="ctr"/>
            <a:r>
              <a:rPr lang="ko-KR" altLang="en-US" b="1" dirty="0" smtClean="0"/>
              <a:t>화</a:t>
            </a:r>
            <a:r>
              <a:rPr lang="ko-KR" altLang="en-US" b="1" dirty="0"/>
              <a:t>면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36094" y="2168860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3600" b="1" dirty="0" smtClean="0"/>
              <a:t>Top View</a:t>
            </a:r>
            <a:endParaRPr lang="en-US" altLang="ko-KR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377132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84EFF-792A-4C58-B501-E5C1A0B6405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42" y="332656"/>
            <a:ext cx="26276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</a:rPr>
              <a:t>주요 아이디어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980728"/>
            <a:ext cx="327585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019685"/>
            <a:ext cx="219573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622578" y="1966846"/>
            <a:ext cx="7848872" cy="4248432"/>
          </a:xfrm>
          <a:prstGeom prst="roundRect">
            <a:avLst>
              <a:gd name="adj" fmla="val 1886"/>
            </a:avLst>
          </a:prstGeom>
          <a:solidFill>
            <a:srgbClr val="43200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51" y="2020372"/>
            <a:ext cx="7704896" cy="41516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80"/>
            <a:ext cx="720000" cy="7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10" y="1628880"/>
            <a:ext cx="720000" cy="720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447203" y="3501008"/>
            <a:ext cx="42409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</a:rPr>
              <a:t>Wave Time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899592" y="2670516"/>
            <a:ext cx="1312353" cy="2918724"/>
            <a:chOff x="957042" y="2670516"/>
            <a:chExt cx="1312353" cy="2918724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042" y="2670516"/>
              <a:ext cx="558876" cy="808043"/>
            </a:xfrm>
            <a:prstGeom prst="rect">
              <a:avLst/>
            </a:prstGeom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1103289" y="2885633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411" y="4781197"/>
              <a:ext cx="558876" cy="808043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1511658" y="5033225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C</a:t>
              </a:r>
              <a:endParaRPr lang="ko-KR" altLang="en-US" b="1" dirty="0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519" y="3667611"/>
              <a:ext cx="558876" cy="808043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1867783" y="3892688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B</a:t>
              </a:r>
              <a:endParaRPr lang="ko-KR" altLang="en-US" b="1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588807" y="2670516"/>
            <a:ext cx="1511585" cy="2918724"/>
            <a:chOff x="6444791" y="2670516"/>
            <a:chExt cx="1511585" cy="2918724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08887" y="2670516"/>
              <a:ext cx="558876" cy="808043"/>
            </a:xfrm>
            <a:prstGeom prst="rect">
              <a:avLst/>
            </a:prstGeom>
          </p:spPr>
        </p:pic>
        <p:sp>
          <p:nvSpPr>
            <p:cNvPr id="51" name="모서리가 둥근 직사각형 50"/>
            <p:cNvSpPr/>
            <p:nvPr/>
          </p:nvSpPr>
          <p:spPr>
            <a:xfrm flipH="1">
              <a:off x="7455134" y="2885633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C</a:t>
              </a:r>
              <a:endParaRPr lang="ko-KR" altLang="en-US" b="1" dirty="0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44791" y="3667611"/>
              <a:ext cx="558876" cy="808043"/>
            </a:xfrm>
            <a:prstGeom prst="rect">
              <a:avLst/>
            </a:prstGeom>
          </p:spPr>
        </p:pic>
        <p:sp>
          <p:nvSpPr>
            <p:cNvPr id="53" name="모서리가 둥근 직사각형 52"/>
            <p:cNvSpPr/>
            <p:nvPr/>
          </p:nvSpPr>
          <p:spPr>
            <a:xfrm flipH="1">
              <a:off x="6591038" y="3882728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B</a:t>
              </a:r>
              <a:endParaRPr lang="ko-KR" altLang="en-US" b="1" dirty="0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97500" y="4781197"/>
              <a:ext cx="558876" cy="808043"/>
            </a:xfrm>
            <a:prstGeom prst="rect">
              <a:avLst/>
            </a:prstGeom>
          </p:spPr>
        </p:pic>
        <p:sp>
          <p:nvSpPr>
            <p:cNvPr id="55" name="모서리가 둥근 직사각형 54"/>
            <p:cNvSpPr/>
            <p:nvPr/>
          </p:nvSpPr>
          <p:spPr>
            <a:xfrm flipH="1">
              <a:off x="7543747" y="4996314"/>
              <a:ext cx="266382" cy="30398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 smtClean="0"/>
                <a:t>A</a:t>
              </a:r>
              <a:endParaRPr lang="ko-KR" altLang="en-US" b="1"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256732" y="3024477"/>
            <a:ext cx="6433646" cy="2132715"/>
            <a:chOff x="1256732" y="3024477"/>
            <a:chExt cx="6433646" cy="2132715"/>
          </a:xfrm>
        </p:grpSpPr>
        <p:cxnSp>
          <p:nvCxnSpPr>
            <p:cNvPr id="58" name="직선 화살표 연결선 57"/>
            <p:cNvCxnSpPr/>
            <p:nvPr/>
          </p:nvCxnSpPr>
          <p:spPr>
            <a:xfrm>
              <a:off x="1256732" y="3024477"/>
              <a:ext cx="18917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>
              <a:off x="1730771" y="5157192"/>
              <a:ext cx="18917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>
              <a:off x="2043260" y="4039519"/>
              <a:ext cx="18917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>
              <a:off x="5716782" y="3024477"/>
              <a:ext cx="18917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5716782" y="4017712"/>
              <a:ext cx="10276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5600947" y="5109264"/>
              <a:ext cx="20894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/>
          <p:cNvGrpSpPr/>
          <p:nvPr/>
        </p:nvGrpSpPr>
        <p:grpSpPr>
          <a:xfrm>
            <a:off x="3635896" y="3212976"/>
            <a:ext cx="1740356" cy="1740356"/>
            <a:chOff x="3701822" y="3488844"/>
            <a:chExt cx="1740356" cy="1740356"/>
          </a:xfrm>
        </p:grpSpPr>
        <p:sp>
          <p:nvSpPr>
            <p:cNvPr id="69" name="폭발 1 68"/>
            <p:cNvSpPr/>
            <p:nvPr/>
          </p:nvSpPr>
          <p:spPr>
            <a:xfrm>
              <a:off x="3701822" y="3488844"/>
              <a:ext cx="1740356" cy="1740356"/>
            </a:xfrm>
            <a:prstGeom prst="irregularSeal1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</a:schemeClr>
                </a:gs>
                <a:gs pos="63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폭발 1 69"/>
            <p:cNvSpPr/>
            <p:nvPr/>
          </p:nvSpPr>
          <p:spPr>
            <a:xfrm>
              <a:off x="3948528" y="3747862"/>
              <a:ext cx="1208844" cy="1208844"/>
            </a:xfrm>
            <a:prstGeom prst="irregularSeal1">
              <a:avLst/>
            </a:prstGeom>
            <a:gradFill>
              <a:gsLst>
                <a:gs pos="0">
                  <a:srgbClr val="FF0101"/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모서리가 둥근 직사각형 70"/>
          <p:cNvSpPr/>
          <p:nvPr/>
        </p:nvSpPr>
        <p:spPr>
          <a:xfrm>
            <a:off x="1653069" y="2780928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 smtClean="0"/>
              <a:t>AI(Computer)</a:t>
            </a:r>
            <a:endParaRPr lang="ko-KR" altLang="en-US" b="1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1653069" y="2792518"/>
            <a:ext cx="5655235" cy="2808312"/>
          </a:xfrm>
          <a:prstGeom prst="roundRect">
            <a:avLst>
              <a:gd name="adj" fmla="val 6860"/>
            </a:avLst>
          </a:prstGeom>
          <a:solidFill>
            <a:schemeClr val="tx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4800" b="1" dirty="0" smtClean="0"/>
              <a:t>밸런스 형식</a:t>
            </a:r>
            <a:endParaRPr lang="en-US" altLang="ko-KR" sz="4800" b="1" dirty="0" smtClean="0"/>
          </a:p>
          <a:p>
            <a:pPr algn="ctr">
              <a:lnSpc>
                <a:spcPct val="120000"/>
              </a:lnSpc>
            </a:pPr>
            <a:r>
              <a:rPr lang="en-US" altLang="ko-KR" sz="3200" b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3200" b="1" dirty="0" smtClean="0">
                <a:solidFill>
                  <a:schemeClr val="bg1">
                    <a:lumMod val="75000"/>
                  </a:schemeClr>
                </a:solidFill>
              </a:rPr>
              <a:t>가위바위보</a:t>
            </a:r>
            <a:r>
              <a:rPr lang="en-US" altLang="ko-KR" sz="3200" b="1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5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8994E-6 L 0.25104 0.00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52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8994E-6 L -0.22431 0.00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71" grpId="0" animBg="1"/>
      <p:bldP spid="7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1510</Words>
  <Application>Microsoft Office PowerPoint</Application>
  <PresentationFormat>화면 슬라이드 쇼(4:3)</PresentationFormat>
  <Paragraphs>557</Paragraphs>
  <Slides>62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기계 종족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Q/A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96</cp:revision>
  <dcterms:created xsi:type="dcterms:W3CDTF">2013-08-01T04:48:20Z</dcterms:created>
  <dcterms:modified xsi:type="dcterms:W3CDTF">2013-08-09T00:31:41Z</dcterms:modified>
</cp:coreProperties>
</file>